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4"/>
  </p:sldMasterIdLst>
  <p:notesMasterIdLst>
    <p:notesMasterId r:id="rId34"/>
  </p:notesMasterIdLst>
  <p:sldIdLst>
    <p:sldId id="256" r:id="rId5"/>
    <p:sldId id="259" r:id="rId6"/>
    <p:sldId id="260" r:id="rId7"/>
    <p:sldId id="433" r:id="rId8"/>
    <p:sldId id="261" r:id="rId9"/>
    <p:sldId id="434" r:id="rId10"/>
    <p:sldId id="435" r:id="rId11"/>
    <p:sldId id="436" r:id="rId12"/>
    <p:sldId id="437" r:id="rId13"/>
    <p:sldId id="438" r:id="rId14"/>
    <p:sldId id="439" r:id="rId15"/>
    <p:sldId id="440" r:id="rId16"/>
    <p:sldId id="441" r:id="rId17"/>
    <p:sldId id="442" r:id="rId18"/>
    <p:sldId id="443" r:id="rId19"/>
    <p:sldId id="445" r:id="rId20"/>
    <p:sldId id="446" r:id="rId21"/>
    <p:sldId id="448" r:id="rId22"/>
    <p:sldId id="449" r:id="rId23"/>
    <p:sldId id="447" r:id="rId24"/>
    <p:sldId id="450" r:id="rId25"/>
    <p:sldId id="451" r:id="rId26"/>
    <p:sldId id="452" r:id="rId27"/>
    <p:sldId id="453" r:id="rId28"/>
    <p:sldId id="444" r:id="rId29"/>
    <p:sldId id="454" r:id="rId30"/>
    <p:sldId id="455" r:id="rId31"/>
    <p:sldId id="456" r:id="rId32"/>
    <p:sldId id="45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D08307-4052-43B1-BBA1-22C4EEF0AEA2}" v="4" dt="2025-02-12T07:18:28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12:23:20.74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2414 287,'-916'0,"903"1,-1 1,0 0,1 1,-1 0,-21 10,-35 7,-22-8,63-10,0 2,0 1,-49 15,42-8,0-1,-1-2,-38 4,46-8,0 2,-50 19,-18 4,-236 38,163-35,159-31,1 0,0 1,0 0,0 1,0 0,-9 6,15-8,0 1,0 0,1 0,-1 0,1 0,0 0,0 1,0 0,0 0,1 0,-1 0,1 0,0 0,0 0,-2 9,-2 14,2-1,0 1,2-1,1 1,1 0,1 0,1 0,2-1,1 1,1-1,1 0,1-1,1 0,22 43,9 19,-28-56,2-1,0-1,3 0,0-1,36 44,-12-25,-26-28,1-2,0 0,23 18,0-4,63 43,-88-66,0 0,1-1,0 0,0-1,29 6,36 8,-47-10,0-2,0-2,60 4,-12-9,-1-4,1-4,92-19,-26 5,-11 1,-2-9,76-14,-161 38,60 0,-59 4,55-7,15-6,29-4,-81 10,1 2,118 7,-66 2,62-2,220-3,-241-10,72-2,-165 16,90-4,-133-1,-1-2,1-1,24-9,-43 12,1 0,-1-1,0 0,0 0,0-1,-1 0,0 0,0-1,10-11,3-7,21-34,-23 33,-5 5,-2 0,15-37,-4 6,-12 31,-2-1,0 1,-1-1,-1 0,-1-1,1-29,-5-134,-3 83,1 66,-2 1,-1-1,-2 1,-1 1,-2-1,-1 2,-20-42,16 47,0 2,-2 0,0 1,-2 1,-1 0,-1 1,-37-30,36 36,0 1,-1 1,-1 1,0 2,-1 0,0 1,-1 2,0 0,-1 2,-44-6,-17 3,-170 4,243 6,-32-2,-63-10,62 6,-59-1,84 7,-518 17,377-10,34-2,82 1,-56 13,56-9,-51 3,61-10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12:23:40.74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12:23:40.74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4:56:12.5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24575,'16'0'0,"0"2"0,0 0 0,-1 0 0,1 2 0,-1 0 0,1 1 0,-1 0 0,21 11 0,9 9 0,53 38 0,-52-32 0,916 658-750,1418 1356-1931,-1514-1249 3083,-648-599 1118,-73-54-765,144 184-1,-126-140-754,164 213 0,-294-340 0,-25-55-1365,-1-7-5461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4:56:14.2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3257 1 24575,'-35'39'0,"1"2"0,-50 82 0,53-76 0,-195 290-27,-277 436-1242,331-481 959,-434 695-203,465-779 513,-350 555 0,429-656 99,-136 226 1412,160-275-1372,-2-2-1,-3-2 1,-76 75-1,92-105-143,0 0 0,-2-2 0,0-1 0,-2-1 0,0-2 0,-1-1 0,-1-2 0,-50 17 0,66-27-112,5-1-133,0-1 1,1 2-1,-1-1 1,-17 11-1,10-1-6576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2T14:57:11.3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2-12T17:50:03.601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3048 1,'-14'0,"0"1,1 1,0 0,0 1,-15 4,-6 2,-1235 247,1220-249,-1 2,1 2,1 2,0 2,-77 34,82-26,-75 55,95-62,2 2,1 0,0 2,1-1,2 2,1 0,0 1,2 0,-13 29,13-25,-18 27,-4 8,10-15,-2 0,-3-2,-1-1,-3-2,-68 64,56-63,-2-1,-2-3,-60 35,97-64,0 0,1 1,1 0,-1 1,2 1,0-1,1 2,0-1,1 1,0 0,1 1,1 0,1 0,-9 29,4 7,2-1,2 1,2 57,4-83,-13 128,7-89,-21 71,18-97,1 0,-3 59,13 143,-11 157,1-307,-17 119,16-117,7 172,6-127,25 285,1-43,-28 526,-3-439,19 32,-6 97,-11-200,12-232,51 222,-4-5,-30-172,-10-83,45 411,-11-11,-53-523,6 38,3-1,1-1,31 70,-23-61,21 90,-6 51,4 15,-25-150,3-1,36 80,-2-39,10 20,-44-78,5 15,3 0,2-1,2-1,37 46,-20-36,-32-38,1-2,1 0,1 0,1-1,29 22,54 28,3-5,4-4,2-3,177 62,-231-99,95 18,-3-1,-59-8,72 19,49-2,91 21,-152-33,162 16,-45-9,-256-37,425 69,-335-59,107 0,101-12,-121-2,2324 3,-2436 0,84-11,-125 7,0-1,0-2,-1 0,0-2,29-13,3 1,12-7,326-130,-271 110,27-18,-18 7,-83 38,-2-2,-2-1,92-59,180-110,-232 142,-58 30,0-1,-2-2,-1 0,35-36,98-122,-134 147,2-4,-2-1,-3-2,-1 0,-3-2,-1 0,-3-1,20-78,86-366,-105 380,5-124,-8 48,17-46,20-268,-53 433,-11-521,0 495,-36-135,-54-86,48 151,8-2,-29-254,37 222,-5-42,29 45,-29-227,-85-62,10 48,80 255,-60-228,-59 8,-16-52,159 401,2-1,3 0,1-84,3 33,-5 1,-5 0,-5 1,-53-158,-44 18,70 153,-138-293,71 142,-107-162,181 344,-85-98,74 97,22 24,-1 2,-2 0,-1 2,-2 1,-1 1,-2 2,-1 0,0 3,-51-23,74 39,-24-12,-1 2,-1 1,-74-17,-148-31,153 34,-131-20,73 20,-206-62,264 61,63 21,0 1,-61-4,-29-5,-35-13,-313-52,409 74,0 3,-126 6,81 1,-1140-2,1226-2,0-2,0 0,-54-15,-6 0,42 9,30 5,-1 1,-47-3,-176 8,220-1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D11D3C-799C-4363-A00D-DC61B081486C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BAB2F-DE8F-4BE7-875C-80A095C57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16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 userDrawn="1"/>
        </p:nvGrpSpPr>
        <p:grpSpPr>
          <a:xfrm>
            <a:off x="0" y="-1008358"/>
            <a:ext cx="12192000" cy="7863860"/>
            <a:chOff x="0" y="-740618"/>
            <a:chExt cx="9144000" cy="5897895"/>
          </a:xfrm>
        </p:grpSpPr>
        <p:sp>
          <p:nvSpPr>
            <p:cNvPr id="13" name="Rectangle 12"/>
            <p:cNvSpPr/>
            <p:nvPr userDrawn="1"/>
          </p:nvSpPr>
          <p:spPr>
            <a:xfrm>
              <a:off x="0" y="4635277"/>
              <a:ext cx="254461" cy="52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pic>
          <p:nvPicPr>
            <p:cNvPr id="14" name="Image 13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8" t="-449" b="14680"/>
            <a:stretch/>
          </p:blipFill>
          <p:spPr>
            <a:xfrm>
              <a:off x="0" y="-740618"/>
              <a:ext cx="9144000" cy="5373540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 userDrawn="1"/>
        </p:nvSpPr>
        <p:spPr>
          <a:xfrm>
            <a:off x="1487489" y="1700808"/>
            <a:ext cx="8807700" cy="25922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624137" y="3543051"/>
            <a:ext cx="8534400" cy="67945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SUBTITLE</a:t>
            </a:r>
          </a:p>
        </p:txBody>
      </p:sp>
      <p:sp>
        <p:nvSpPr>
          <p:cNvPr id="15" name="Titre 14"/>
          <p:cNvSpPr>
            <a:spLocks noGrp="1"/>
          </p:cNvSpPr>
          <p:nvPr>
            <p:ph type="title" hasCustomPrompt="1"/>
          </p:nvPr>
        </p:nvSpPr>
        <p:spPr>
          <a:xfrm>
            <a:off x="1775520" y="1988840"/>
            <a:ext cx="8256917" cy="1344149"/>
          </a:xfrm>
        </p:spPr>
        <p:txBody>
          <a:bodyPr/>
          <a:lstStyle>
            <a:lvl1pPr algn="ctr">
              <a:defRPr sz="4267">
                <a:solidFill>
                  <a:schemeClr val="tx1"/>
                </a:solidFill>
              </a:defRPr>
            </a:lvl1pPr>
          </a:lstStyle>
          <a:p>
            <a:r>
              <a:rPr lang="fr-FR"/>
              <a:t>TITLE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3F083-DDCE-4B73-80E7-89809A13E9F2}" type="datetime1">
              <a:rPr lang="en-US" smtClean="0"/>
              <a:t>2/12/2025</a:t>
            </a:fld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71E75-63F5-455A-8EF1-77D782988913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900" y="6273801"/>
            <a:ext cx="1968000" cy="5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76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TITLE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220756"/>
            <a:ext cx="10972800" cy="4905409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4950-2F25-4E6E-90E0-F6C47DB11A5E}" type="datetime1">
              <a:rPr lang="en-US" smtClean="0"/>
              <a:t>2/12/2025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71E75-63F5-455A-8EF1-77D78298891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7921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fr-FR"/>
              <a:t>TITLE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0ED69-862E-46C7-81FF-09CA9C007991}" type="datetime1">
              <a:rPr lang="en-US" smtClean="0"/>
              <a:t>2/12/2025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71E75-63F5-455A-8EF1-77D78298891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6594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3A23-0E28-4F30-820C-BF977664FA4A}" type="datetime1">
              <a:rPr lang="fr-FR" smtClean="0"/>
              <a:t>12/02/2025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DUS DIGITAL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F72F0-D96A-4DAA-8D1A-0DB25504C46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7846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fr-FR"/>
              <a:t>TITLE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idx="13" hasCustomPrompt="1"/>
          </p:nvPr>
        </p:nvSpPr>
        <p:spPr>
          <a:xfrm>
            <a:off x="623392" y="1316766"/>
            <a:ext cx="10972800" cy="4910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467"/>
            </a:lvl5pPr>
          </a:lstStyle>
          <a:p>
            <a:pPr lvl="0"/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067DB9-231F-499F-8C8A-57F6E53F6A7E}" type="datetime1">
              <a:rPr lang="en-US" smtClean="0"/>
              <a:t>2/12/2025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BF71E75-63F5-455A-8EF1-77D78298891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9082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007435" y="5253203"/>
            <a:ext cx="10363200" cy="803805"/>
          </a:xfrm>
        </p:spPr>
        <p:txBody>
          <a:bodyPr anchor="ctr"/>
          <a:lstStyle>
            <a:lvl1pPr algn="l">
              <a:defRPr sz="3200" b="0" cap="all"/>
            </a:lvl1pPr>
          </a:lstStyle>
          <a:p>
            <a:r>
              <a:rPr lang="fr-FR"/>
              <a:t>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007435" y="3560995"/>
            <a:ext cx="103632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TEXT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E7EFE-642E-4A13-9ED1-EBD8C2C41ED5}" type="datetime1">
              <a:rPr lang="en-US" smtClean="0"/>
              <a:t>2/12/2025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71E75-63F5-455A-8EF1-77D78298891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5559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609600" y="1220756"/>
            <a:ext cx="5384800" cy="490540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97600" y="1220756"/>
            <a:ext cx="5384800" cy="490540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88857-88A5-4971-AC59-5B471F2D817F}" type="datetime1">
              <a:rPr lang="en-US" smtClean="0"/>
              <a:t>2/12/2025</a:t>
            </a:fld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71E75-63F5-455A-8EF1-77D78298891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1244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TITLE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09600" y="1220755"/>
            <a:ext cx="5386917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93369" y="1220755"/>
            <a:ext cx="5389033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D8518-7CE8-4354-BFA0-FB3C4785C886}" type="datetime1">
              <a:rPr lang="en-US" smtClean="0"/>
              <a:t>2/12/2025</a:t>
            </a:fld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71E75-63F5-455A-8EF1-77D78298891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886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TITLE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46C40-79EA-49C6-B71E-98396731D734}" type="datetime1">
              <a:rPr lang="en-US" smtClean="0"/>
              <a:t>2/12/2025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71E75-63F5-455A-8EF1-77D78298891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8162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9036-3058-4E14-B916-2FF0343A6E59}" type="datetime1">
              <a:rPr lang="en-US" smtClean="0"/>
              <a:t>2/12/2025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71E75-63F5-455A-8EF1-77D78298891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8777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09602" y="273048"/>
            <a:ext cx="4011084" cy="1811803"/>
          </a:xfrm>
        </p:spPr>
        <p:txBody>
          <a:bodyPr anchor="ctr"/>
          <a:lstStyle>
            <a:lvl1pPr algn="l">
              <a:defRPr sz="3200" b="0"/>
            </a:lvl1pPr>
          </a:lstStyle>
          <a:p>
            <a:r>
              <a:rPr lang="fr-FR"/>
              <a:t>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766733" y="273052"/>
            <a:ext cx="6815667" cy="58531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fr-FR" err="1"/>
              <a:t>Text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09602" y="2180862"/>
            <a:ext cx="4011084" cy="394530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fr-FR"/>
              <a:t>TEXT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E0321-12E3-4038-A33A-D04A10F1E433}" type="datetime1">
              <a:rPr lang="en-US" smtClean="0"/>
              <a:t>2/12/2025</a:t>
            </a:fld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71E75-63F5-455A-8EF1-77D78298891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6359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487488" y="4773150"/>
            <a:ext cx="9217024" cy="768085"/>
          </a:xfrm>
        </p:spPr>
        <p:txBody>
          <a:bodyPr anchor="b"/>
          <a:lstStyle>
            <a:lvl1pPr algn="l">
              <a:defRPr sz="3200" b="0"/>
            </a:lvl1pPr>
          </a:lstStyle>
          <a:p>
            <a:r>
              <a:rPr lang="fr-FR"/>
              <a:t>TITLE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 hasCustomPrompt="1"/>
          </p:nvPr>
        </p:nvSpPr>
        <p:spPr>
          <a:xfrm>
            <a:off x="1487488" y="612775"/>
            <a:ext cx="9217024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fr-FR"/>
              <a:t>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487488" y="5637245"/>
            <a:ext cx="9217024" cy="534955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fr-FR"/>
              <a:t>TEXT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10063-6BA2-4D10-8CE4-F9A911EEA599}" type="datetime1">
              <a:rPr lang="en-US" smtClean="0"/>
              <a:t>2/12/2025</a:t>
            </a:fld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71E75-63F5-455A-8EF1-77D78298891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8564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7540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TITLE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316766"/>
            <a:ext cx="10972800" cy="4809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err="1"/>
              <a:t>Text</a:t>
            </a:r>
            <a:r>
              <a:rPr lang="fr-FR"/>
              <a:t> </a:t>
            </a:r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Fifth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23" r="1749"/>
          <a:stretch/>
        </p:blipFill>
        <p:spPr>
          <a:xfrm rot="5400000" flipH="1" flipV="1">
            <a:off x="-3275012" y="3275011"/>
            <a:ext cx="6885384" cy="335360"/>
          </a:xfrm>
          <a:prstGeom prst="rect">
            <a:avLst/>
          </a:prstGeom>
        </p:spPr>
      </p:pic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>
          <a:xfrm>
            <a:off x="2639616" y="6365746"/>
            <a:ext cx="1248139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3">
                <a:solidFill>
                  <a:schemeClr val="tx2"/>
                </a:solidFill>
              </a:defRPr>
            </a:lvl1pPr>
          </a:lstStyle>
          <a:p>
            <a:fld id="{E2B1DD6A-2A92-4409-9C26-F57863BEC7AB}" type="datetime1">
              <a:rPr lang="en-US" smtClean="0"/>
              <a:t>2/12/2025</a:t>
            </a:fld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"/>
          </p:nvPr>
        </p:nvSpPr>
        <p:spPr>
          <a:xfrm>
            <a:off x="8400256" y="6356839"/>
            <a:ext cx="140464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3">
                <a:solidFill>
                  <a:schemeClr val="tx2"/>
                </a:solidFill>
              </a:defRPr>
            </a:lvl1pPr>
          </a:lstStyle>
          <a:p>
            <a:fld id="{4BF71E75-63F5-455A-8EF1-77D782988913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900" y="6273801"/>
            <a:ext cx="1968000" cy="524724"/>
          </a:xfrm>
          <a:prstGeom prst="rect">
            <a:avLst/>
          </a:prstGeom>
        </p:spPr>
      </p:pic>
      <p:sp>
        <p:nvSpPr>
          <p:cNvPr id="4" name="ZoneTexte 3"/>
          <p:cNvSpPr txBox="1"/>
          <p:nvPr userDrawn="1"/>
        </p:nvSpPr>
        <p:spPr>
          <a:xfrm>
            <a:off x="4175787" y="6405331"/>
            <a:ext cx="3840427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</a:rPr>
              <a:t>Entity / Name of the document / Confidentiality level / WA</a:t>
            </a:r>
            <a:endParaRPr kumimoji="0" lang="fr-FR" sz="933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</a:endParaRPr>
          </a:p>
        </p:txBody>
      </p:sp>
      <p:pic>
        <p:nvPicPr>
          <p:cNvPr id="16" name="Picture 2" descr="C:\Users\F374995\Desktop\DORD\PICTO\PNG\PNG\logoDORD_en.pn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6350014"/>
            <a:ext cx="1713600" cy="35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067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hf hdr="0" ftr="0"/>
  <p:txStyles>
    <p:titleStyle>
      <a:lvl1pPr algn="l" defTabSz="1219170" rtl="0" eaLnBrk="1" latinLnBrk="0" hangingPunct="1">
        <a:spcBef>
          <a:spcPct val="0"/>
        </a:spcBef>
        <a:buNone/>
        <a:defRPr sz="3200" i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Clr>
          <a:schemeClr val="tx1"/>
        </a:buClr>
        <a:buSzPct val="80000"/>
        <a:buFont typeface="Arial" panose="020B0604020202020204" pitchFamily="34" charset="0"/>
        <a:buChar char="■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90575" indent="-380990" algn="l" defTabSz="1219170" rtl="0" eaLnBrk="1" latinLnBrk="0" hangingPunct="1">
        <a:spcBef>
          <a:spcPct val="20000"/>
        </a:spcBef>
        <a:buClr>
          <a:schemeClr val="bg2"/>
        </a:buClr>
        <a:buFont typeface="Wingdings" panose="05000000000000000000" pitchFamily="2" charset="2"/>
        <a:buChar char="§"/>
        <a:defRPr sz="21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3962" indent="-304792" algn="l" defTabSz="121917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3547" indent="-304792" algn="l" defTabSz="1219170" rtl="0" eaLnBrk="1" latinLnBrk="0" hangingPunct="1">
        <a:spcBef>
          <a:spcPct val="20000"/>
        </a:spcBef>
        <a:buClr>
          <a:schemeClr val="bg2"/>
        </a:buClr>
        <a:buSzPct val="69000"/>
        <a:buFont typeface="Courier New" panose="02070309020205020404" pitchFamily="49" charset="0"/>
        <a:buChar char="o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3131" indent="-304792" algn="l" defTabSz="1219170" rtl="0" eaLnBrk="1" latinLnBrk="0" hangingPunct="1">
        <a:spcBef>
          <a:spcPct val="20000"/>
        </a:spcBef>
        <a:buClr>
          <a:schemeClr val="tx2"/>
        </a:buClr>
        <a:buSzPct val="84000"/>
        <a:buFont typeface="Arial" panose="020B0604020202020204" pitchFamily="34" charset="0"/>
        <a:buChar char="»"/>
        <a:defRPr sz="1467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customXml" Target="../ink/ink6.xml"/><Relationship Id="rId4" Type="http://schemas.openxmlformats.org/officeDocument/2006/relationships/image" Target="../media/image14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customXml" Target="../ink/ink3.xml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029076" y="2085975"/>
            <a:ext cx="6003362" cy="1804890"/>
          </a:xfrm>
        </p:spPr>
        <p:txBody>
          <a:bodyPr/>
          <a:lstStyle/>
          <a:p>
            <a:r>
              <a:rPr lang="en-US" dirty="0"/>
              <a:t>Kubernetes Introduction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3F083-DDCE-4B73-80E7-89809A13E9F2}" type="datetime1">
              <a:rPr lang="en-US" smtClean="0"/>
              <a:t>2/12/2025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71E75-63F5-455A-8EF1-77D782988913}" type="slidenum">
              <a:rPr lang="fr-FR" smtClean="0"/>
              <a:pPr/>
              <a:t>1</a:t>
            </a:fld>
            <a:endParaRPr lang="fr-FR"/>
          </a:p>
        </p:txBody>
      </p:sp>
      <p:pic>
        <p:nvPicPr>
          <p:cNvPr id="1026" name="Picture 2" descr="Kubernetes (@kubernetesio) / X">
            <a:extLst>
              <a:ext uri="{FF2B5EF4-FFF2-40B4-BE49-F238E27FC236}">
                <a16:creationId xmlns:a16="http://schemas.microsoft.com/office/drawing/2014/main" id="{28FB365F-F162-063E-DC16-81F1FBB75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295" y="191685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095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98A85-A255-7AFA-59E7-791D25E92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F8D94-B73C-DD64-3FC1-B200E89E0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3A23-0E28-4F30-820C-BF977664FA4A}" type="datetime1">
              <a:rPr lang="fr-FR" smtClean="0"/>
              <a:t>12/02/2025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F8D70-6134-1BA9-EEB4-026B3441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F72F0-D96A-4DAA-8D1A-0DB25504C464}" type="slidenum">
              <a:rPr lang="fr-FR" smtClean="0"/>
              <a:t>10</a:t>
            </a:fld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E4B5C7-B09E-6432-0A3F-1C0DE8495A00}"/>
              </a:ext>
            </a:extLst>
          </p:cNvPr>
          <p:cNvGrpSpPr/>
          <p:nvPr/>
        </p:nvGrpSpPr>
        <p:grpSpPr>
          <a:xfrm>
            <a:off x="4273039" y="118318"/>
            <a:ext cx="3924076" cy="3353796"/>
            <a:chOff x="4273039" y="118318"/>
            <a:chExt cx="3924076" cy="3353796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9BC18F2-B065-B9BF-4671-2D7062DEC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2705" y="441856"/>
              <a:ext cx="230419" cy="71945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59D8916-26AA-C448-09D8-523BB057DE4A}"/>
                </a:ext>
              </a:extLst>
            </p:cNvPr>
            <p:cNvGrpSpPr/>
            <p:nvPr/>
          </p:nvGrpSpPr>
          <p:grpSpPr>
            <a:xfrm>
              <a:off x="4273039" y="118318"/>
              <a:ext cx="3924076" cy="3353796"/>
              <a:chOff x="6916487" y="-8115"/>
              <a:chExt cx="3924076" cy="3353796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10546CA-6B4B-22B5-27F8-D48477CE2807}"/>
                  </a:ext>
                </a:extLst>
              </p:cNvPr>
              <p:cNvSpPr/>
              <p:nvPr/>
            </p:nvSpPr>
            <p:spPr>
              <a:xfrm>
                <a:off x="6916487" y="-8115"/>
                <a:ext cx="650475" cy="289276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2060"/>
                    </a:solidFill>
                  </a:rPr>
                  <a:t>UI</a:t>
                </a: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893E2946-3EC8-FADF-59A6-9AE273492E94}"/>
                  </a:ext>
                </a:extLst>
              </p:cNvPr>
              <p:cNvSpPr/>
              <p:nvPr/>
            </p:nvSpPr>
            <p:spPr>
              <a:xfrm>
                <a:off x="7841774" y="2540"/>
                <a:ext cx="650475" cy="289276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API</a:t>
                </a: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2D4E538-E4AD-37C6-EA60-467E77C4D473}"/>
                  </a:ext>
                </a:extLst>
              </p:cNvPr>
              <p:cNvSpPr/>
              <p:nvPr/>
            </p:nvSpPr>
            <p:spPr>
              <a:xfrm>
                <a:off x="8777944" y="13194"/>
                <a:ext cx="650475" cy="289276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CLI</a:t>
                </a: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FFA5AC32-4058-0387-BA91-49005ABE1E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6840" y="291873"/>
                <a:ext cx="359239" cy="689532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7CEA6ECF-913E-C3FC-C0E1-4629C5904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3727" y="281161"/>
                <a:ext cx="37525" cy="70024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5B98F6-7A98-F47F-1079-13B3430FA54E}"/>
                  </a:ext>
                </a:extLst>
              </p:cNvPr>
              <p:cNvSpPr txBox="1"/>
              <p:nvPr/>
            </p:nvSpPr>
            <p:spPr>
              <a:xfrm>
                <a:off x="9384706" y="1216174"/>
                <a:ext cx="1264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API Server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326E7DC-C31C-7026-C25D-2E2269E0905B}"/>
                  </a:ext>
                </a:extLst>
              </p:cNvPr>
              <p:cNvSpPr txBox="1"/>
              <p:nvPr/>
            </p:nvSpPr>
            <p:spPr>
              <a:xfrm>
                <a:off x="9422690" y="1572940"/>
                <a:ext cx="13997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Controller Manager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115A60-C2C4-2210-C511-8C40EF459495}"/>
                  </a:ext>
                </a:extLst>
              </p:cNvPr>
              <p:cNvSpPr txBox="1"/>
              <p:nvPr/>
            </p:nvSpPr>
            <p:spPr>
              <a:xfrm>
                <a:off x="9408301" y="2129511"/>
                <a:ext cx="13997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Scheduler</a:t>
                </a:r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269180-B411-D9AF-BDD5-2D84B71EF4DD}"/>
                  </a:ext>
                </a:extLst>
              </p:cNvPr>
              <p:cNvSpPr txBox="1"/>
              <p:nvPr/>
            </p:nvSpPr>
            <p:spPr>
              <a:xfrm>
                <a:off x="9440834" y="2514073"/>
                <a:ext cx="13997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etcd</a:t>
                </a:r>
                <a:endParaRPr lang="en-US" dirty="0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61DD60C-8DD4-83FA-600F-F8DF9D6CB903}"/>
                  </a:ext>
                </a:extLst>
              </p:cNvPr>
              <p:cNvGrpSpPr/>
              <p:nvPr/>
            </p:nvGrpSpPr>
            <p:grpSpPr>
              <a:xfrm>
                <a:off x="7047976" y="1009184"/>
                <a:ext cx="2320971" cy="2336497"/>
                <a:chOff x="7358649" y="1968803"/>
                <a:chExt cx="2763297" cy="3526971"/>
              </a:xfrm>
            </p:grpSpPr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7CE04304-AB02-4C3D-97D7-7A061D28B3D4}"/>
                    </a:ext>
                  </a:extLst>
                </p:cNvPr>
                <p:cNvSpPr/>
                <p:nvPr/>
              </p:nvSpPr>
              <p:spPr>
                <a:xfrm>
                  <a:off x="7358649" y="1968803"/>
                  <a:ext cx="2763297" cy="3526971"/>
                </a:xfrm>
                <a:prstGeom prst="roundRect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63B30EF-F43A-1D67-6DEE-C2C49BE4526E}"/>
                    </a:ext>
                  </a:extLst>
                </p:cNvPr>
                <p:cNvSpPr txBox="1"/>
                <p:nvPr/>
              </p:nvSpPr>
              <p:spPr>
                <a:xfrm>
                  <a:off x="7632920" y="5044532"/>
                  <a:ext cx="223934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Control Plane</a:t>
                  </a:r>
                </a:p>
              </p:txBody>
            </p:sp>
            <p:pic>
              <p:nvPicPr>
                <p:cNvPr id="19" name="Picture 4" descr="Docker, containers, VMs and ...">
                  <a:extLst>
                    <a:ext uri="{FF2B5EF4-FFF2-40B4-BE49-F238E27FC236}">
                      <a16:creationId xmlns:a16="http://schemas.microsoft.com/office/drawing/2014/main" id="{A2E2B5E2-DE37-1F67-649F-003F51C4C99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11367" y="2533820"/>
                  <a:ext cx="814439" cy="3740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4" descr="Docker, containers, VMs and ...">
                  <a:extLst>
                    <a:ext uri="{FF2B5EF4-FFF2-40B4-BE49-F238E27FC236}">
                      <a16:creationId xmlns:a16="http://schemas.microsoft.com/office/drawing/2014/main" id="{B3F188DE-5598-8B33-D610-11D1B55F38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11367" y="3180174"/>
                  <a:ext cx="814439" cy="3740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4" descr="Docker, containers, VMs and ...">
                  <a:extLst>
                    <a:ext uri="{FF2B5EF4-FFF2-40B4-BE49-F238E27FC236}">
                      <a16:creationId xmlns:a16="http://schemas.microsoft.com/office/drawing/2014/main" id="{D14B7C54-4F06-E950-0690-6F66E48900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20697" y="3764842"/>
                  <a:ext cx="814439" cy="3740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2" descr="Database Vector Art, Icons, and Graphics for Free Download">
                  <a:extLst>
                    <a:ext uri="{FF2B5EF4-FFF2-40B4-BE49-F238E27FC236}">
                      <a16:creationId xmlns:a16="http://schemas.microsoft.com/office/drawing/2014/main" id="{D62B385B-C3EA-57BD-92E8-575872081C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73551" y="4285493"/>
                  <a:ext cx="429766" cy="4297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5F2F8BC-BC44-1089-CC59-D3A53576F3F5}"/>
              </a:ext>
            </a:extLst>
          </p:cNvPr>
          <p:cNvGrpSpPr/>
          <p:nvPr/>
        </p:nvGrpSpPr>
        <p:grpSpPr>
          <a:xfrm>
            <a:off x="4186277" y="4196285"/>
            <a:ext cx="1857271" cy="2518264"/>
            <a:chOff x="8976732" y="4026865"/>
            <a:chExt cx="1857271" cy="2518264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71CF0C5-20C7-6CF7-8AC1-B5116EE684A5}"/>
                </a:ext>
              </a:extLst>
            </p:cNvPr>
            <p:cNvSpPr/>
            <p:nvPr/>
          </p:nvSpPr>
          <p:spPr>
            <a:xfrm>
              <a:off x="8976732" y="4026865"/>
              <a:ext cx="1857271" cy="2518264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Content Placeholder 38" descr="A blue hexagon with white text&#10;&#10;Description automatically generated">
              <a:extLst>
                <a:ext uri="{FF2B5EF4-FFF2-40B4-BE49-F238E27FC236}">
                  <a16:creationId xmlns:a16="http://schemas.microsoft.com/office/drawing/2014/main" id="{F4546419-3217-EF92-C37C-B9C93E141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5134" y="5705363"/>
              <a:ext cx="391810" cy="349452"/>
            </a:xfrm>
            <a:prstGeom prst="rect">
              <a:avLst/>
            </a:prstGeom>
          </p:spPr>
        </p:pic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19A02A1-105B-730E-D6C3-257737658DCE}"/>
                </a:ext>
              </a:extLst>
            </p:cNvPr>
            <p:cNvGrpSpPr/>
            <p:nvPr/>
          </p:nvGrpSpPr>
          <p:grpSpPr>
            <a:xfrm>
              <a:off x="9105185" y="4439194"/>
              <a:ext cx="1505112" cy="1999212"/>
              <a:chOff x="4700453" y="4250905"/>
              <a:chExt cx="1505112" cy="1999212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66038B6-2EF7-F00D-E620-0A230D0CE3DA}"/>
                  </a:ext>
                </a:extLst>
              </p:cNvPr>
              <p:cNvSpPr txBox="1"/>
              <p:nvPr/>
            </p:nvSpPr>
            <p:spPr>
              <a:xfrm>
                <a:off x="4700453" y="5996201"/>
                <a:ext cx="150511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/>
                  <a:t>Node</a:t>
                </a:r>
                <a:endParaRPr lang="en-US" sz="900" dirty="0"/>
              </a:p>
            </p:txBody>
          </p:sp>
          <p:pic>
            <p:nvPicPr>
              <p:cNvPr id="63" name="Picture 4" descr="Docker, containers, VMs and ...">
                <a:extLst>
                  <a:ext uri="{FF2B5EF4-FFF2-40B4-BE49-F238E27FC236}">
                    <a16:creationId xmlns:a16="http://schemas.microsoft.com/office/drawing/2014/main" id="{59976B93-DCE9-A70E-BA26-854691E0AD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64363" y="4250905"/>
                <a:ext cx="547403" cy="2670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4" descr="Docker, containers, VMs and ...">
                <a:extLst>
                  <a:ext uri="{FF2B5EF4-FFF2-40B4-BE49-F238E27FC236}">
                    <a16:creationId xmlns:a16="http://schemas.microsoft.com/office/drawing/2014/main" id="{34E2A13D-8748-3649-2493-22DE9CE042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64363" y="4712403"/>
                <a:ext cx="547403" cy="2670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4" descr="Docker, containers, VMs and ...">
                <a:extLst>
                  <a:ext uri="{FF2B5EF4-FFF2-40B4-BE49-F238E27FC236}">
                    <a16:creationId xmlns:a16="http://schemas.microsoft.com/office/drawing/2014/main" id="{4DA6D800-1451-DDCB-5D8C-10DC1FCE27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634" y="5129857"/>
                <a:ext cx="547403" cy="2670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F668389-87A9-188E-5858-D297E9D5CCBD}"/>
              </a:ext>
            </a:extLst>
          </p:cNvPr>
          <p:cNvGrpSpPr/>
          <p:nvPr/>
        </p:nvGrpSpPr>
        <p:grpSpPr>
          <a:xfrm>
            <a:off x="9222947" y="4139882"/>
            <a:ext cx="1857271" cy="2518264"/>
            <a:chOff x="8976732" y="4026865"/>
            <a:chExt cx="1857271" cy="2518264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4FDA7766-D5CD-13B6-2F27-F13DFF63A980}"/>
                </a:ext>
              </a:extLst>
            </p:cNvPr>
            <p:cNvSpPr/>
            <p:nvPr/>
          </p:nvSpPr>
          <p:spPr>
            <a:xfrm>
              <a:off x="8976732" y="4026865"/>
              <a:ext cx="1857271" cy="2518264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Content Placeholder 38" descr="A blue hexagon with white text&#10;&#10;Description automatically generated">
              <a:extLst>
                <a:ext uri="{FF2B5EF4-FFF2-40B4-BE49-F238E27FC236}">
                  <a16:creationId xmlns:a16="http://schemas.microsoft.com/office/drawing/2014/main" id="{BBBBC001-71AB-4725-14D2-0B3DA371F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5134" y="5705363"/>
              <a:ext cx="391810" cy="349452"/>
            </a:xfrm>
            <a:prstGeom prst="rect">
              <a:avLst/>
            </a:prstGeom>
          </p:spPr>
        </p:pic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DB5F78F-CC4C-961E-99E5-B92D26B04ED6}"/>
                </a:ext>
              </a:extLst>
            </p:cNvPr>
            <p:cNvGrpSpPr/>
            <p:nvPr/>
          </p:nvGrpSpPr>
          <p:grpSpPr>
            <a:xfrm>
              <a:off x="9105185" y="4439194"/>
              <a:ext cx="1505112" cy="1999212"/>
              <a:chOff x="4700453" y="4250905"/>
              <a:chExt cx="1505112" cy="1999212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19B3FDD-B5B2-BB29-4EEA-95E7B8C4A94A}"/>
                  </a:ext>
                </a:extLst>
              </p:cNvPr>
              <p:cNvSpPr txBox="1"/>
              <p:nvPr/>
            </p:nvSpPr>
            <p:spPr>
              <a:xfrm>
                <a:off x="4700453" y="5996201"/>
                <a:ext cx="150511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/>
                  <a:t>Node</a:t>
                </a:r>
                <a:endParaRPr lang="en-US" sz="900" dirty="0"/>
              </a:p>
            </p:txBody>
          </p:sp>
          <p:pic>
            <p:nvPicPr>
              <p:cNvPr id="72" name="Picture 4" descr="Docker, containers, VMs and ...">
                <a:extLst>
                  <a:ext uri="{FF2B5EF4-FFF2-40B4-BE49-F238E27FC236}">
                    <a16:creationId xmlns:a16="http://schemas.microsoft.com/office/drawing/2014/main" id="{86071BE6-2833-A65F-9C36-A5B96F164F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64363" y="4250905"/>
                <a:ext cx="547403" cy="2670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4" descr="Docker, containers, VMs and ...">
                <a:extLst>
                  <a:ext uri="{FF2B5EF4-FFF2-40B4-BE49-F238E27FC236}">
                    <a16:creationId xmlns:a16="http://schemas.microsoft.com/office/drawing/2014/main" id="{34FF8768-EC0B-BB7F-3D08-3AD3FC65C7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64363" y="4712403"/>
                <a:ext cx="547403" cy="2670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4" descr="Docker, containers, VMs and ...">
                <a:extLst>
                  <a:ext uri="{FF2B5EF4-FFF2-40B4-BE49-F238E27FC236}">
                    <a16:creationId xmlns:a16="http://schemas.microsoft.com/office/drawing/2014/main" id="{E75B3419-C1D9-893A-4F0B-6FA8D049A1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634" y="5129857"/>
                <a:ext cx="547403" cy="2670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2B788E-4DBE-EEDC-8775-03CA43831C84}"/>
              </a:ext>
            </a:extLst>
          </p:cNvPr>
          <p:cNvGrpSpPr/>
          <p:nvPr/>
        </p:nvGrpSpPr>
        <p:grpSpPr>
          <a:xfrm>
            <a:off x="6761053" y="4107733"/>
            <a:ext cx="1857271" cy="2518264"/>
            <a:chOff x="8976732" y="4026865"/>
            <a:chExt cx="1857271" cy="2518264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0A60400D-947C-33A4-4271-EC7801D66772}"/>
                </a:ext>
              </a:extLst>
            </p:cNvPr>
            <p:cNvSpPr/>
            <p:nvPr/>
          </p:nvSpPr>
          <p:spPr>
            <a:xfrm>
              <a:off x="8976732" y="4026865"/>
              <a:ext cx="1857271" cy="2518264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Content Placeholder 38" descr="A blue hexagon with white text&#10;&#10;Description automatically generated">
              <a:extLst>
                <a:ext uri="{FF2B5EF4-FFF2-40B4-BE49-F238E27FC236}">
                  <a16:creationId xmlns:a16="http://schemas.microsoft.com/office/drawing/2014/main" id="{E1F03E79-E017-BD3B-EBD4-9AB316872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5134" y="5705363"/>
              <a:ext cx="391810" cy="349452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EE604BA-3ADE-D3E6-3E8C-984C6EDFC2F0}"/>
                </a:ext>
              </a:extLst>
            </p:cNvPr>
            <p:cNvGrpSpPr/>
            <p:nvPr/>
          </p:nvGrpSpPr>
          <p:grpSpPr>
            <a:xfrm>
              <a:off x="9105185" y="4439194"/>
              <a:ext cx="1505112" cy="1999212"/>
              <a:chOff x="4700453" y="4250905"/>
              <a:chExt cx="1505112" cy="1999212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F4C979A-ECEE-0351-7D2D-8C71A2B07872}"/>
                  </a:ext>
                </a:extLst>
              </p:cNvPr>
              <p:cNvSpPr txBox="1"/>
              <p:nvPr/>
            </p:nvSpPr>
            <p:spPr>
              <a:xfrm>
                <a:off x="4700453" y="5996201"/>
                <a:ext cx="150511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/>
                  <a:t>Node</a:t>
                </a:r>
                <a:endParaRPr lang="en-US" sz="900" dirty="0"/>
              </a:p>
            </p:txBody>
          </p:sp>
          <p:pic>
            <p:nvPicPr>
              <p:cNvPr id="82" name="Picture 4" descr="Docker, containers, VMs and ...">
                <a:extLst>
                  <a:ext uri="{FF2B5EF4-FFF2-40B4-BE49-F238E27FC236}">
                    <a16:creationId xmlns:a16="http://schemas.microsoft.com/office/drawing/2014/main" id="{4DA76067-2737-3C02-CB09-B44A217F34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64363" y="4250905"/>
                <a:ext cx="547403" cy="2670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4" descr="Docker, containers, VMs and ...">
                <a:extLst>
                  <a:ext uri="{FF2B5EF4-FFF2-40B4-BE49-F238E27FC236}">
                    <a16:creationId xmlns:a16="http://schemas.microsoft.com/office/drawing/2014/main" id="{8F6755A4-A325-2AFF-32A7-41009543D6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64363" y="4712403"/>
                <a:ext cx="547403" cy="2670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4" descr="Docker, containers, VMs and ...">
                <a:extLst>
                  <a:ext uri="{FF2B5EF4-FFF2-40B4-BE49-F238E27FC236}">
                    <a16:creationId xmlns:a16="http://schemas.microsoft.com/office/drawing/2014/main" id="{5594AC7E-2DE1-9C56-04D4-B5C426F991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634" y="5129857"/>
                <a:ext cx="547403" cy="2670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04EFB4ED-FB6C-69C9-AAB6-AF14BC139837}"/>
              </a:ext>
            </a:extLst>
          </p:cNvPr>
          <p:cNvSpPr/>
          <p:nvPr/>
        </p:nvSpPr>
        <p:spPr>
          <a:xfrm>
            <a:off x="4361424" y="3472114"/>
            <a:ext cx="7504605" cy="39292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Virtual Network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A04EE0E-3897-DF0E-D5C6-5B717C63D098}"/>
              </a:ext>
            </a:extLst>
          </p:cNvPr>
          <p:cNvSpPr txBox="1"/>
          <p:nvPr/>
        </p:nvSpPr>
        <p:spPr>
          <a:xfrm>
            <a:off x="803008" y="511356"/>
            <a:ext cx="39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Plane Nodes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3AA68C-2C44-F1D7-471C-04A9D7542302}"/>
              </a:ext>
            </a:extLst>
          </p:cNvPr>
          <p:cNvSpPr txBox="1"/>
          <p:nvPr/>
        </p:nvSpPr>
        <p:spPr>
          <a:xfrm>
            <a:off x="815361" y="995675"/>
            <a:ext cx="39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Handful of master processes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5AD6E-D416-B92D-D288-58FD6F4A5016}"/>
              </a:ext>
            </a:extLst>
          </p:cNvPr>
          <p:cNvSpPr txBox="1"/>
          <p:nvPr/>
        </p:nvSpPr>
        <p:spPr>
          <a:xfrm>
            <a:off x="803007" y="1539794"/>
            <a:ext cx="39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Much more important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AD52AD0-8BED-4540-D29A-69FB52E6933D}"/>
              </a:ext>
            </a:extLst>
          </p:cNvPr>
          <p:cNvGrpSpPr/>
          <p:nvPr/>
        </p:nvGrpSpPr>
        <p:grpSpPr>
          <a:xfrm>
            <a:off x="8113726" y="-11371"/>
            <a:ext cx="3924076" cy="3353796"/>
            <a:chOff x="4273039" y="118318"/>
            <a:chExt cx="3924076" cy="3353796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76DBDDD-F1E6-2CEA-E40C-EDFFE8AE91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2705" y="441856"/>
              <a:ext cx="230419" cy="71945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9AA22B5-37C0-8814-30D0-55A26D9F7515}"/>
                </a:ext>
              </a:extLst>
            </p:cNvPr>
            <p:cNvGrpSpPr/>
            <p:nvPr/>
          </p:nvGrpSpPr>
          <p:grpSpPr>
            <a:xfrm>
              <a:off x="4273039" y="118318"/>
              <a:ext cx="3924076" cy="3353796"/>
              <a:chOff x="6916487" y="-8115"/>
              <a:chExt cx="3924076" cy="3353796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0393AF8C-2391-4319-5830-E65B5BACFB50}"/>
                  </a:ext>
                </a:extLst>
              </p:cNvPr>
              <p:cNvSpPr/>
              <p:nvPr/>
            </p:nvSpPr>
            <p:spPr>
              <a:xfrm>
                <a:off x="6916487" y="-8115"/>
                <a:ext cx="650475" cy="289276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2060"/>
                    </a:solidFill>
                  </a:rPr>
                  <a:t>UI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B872C655-7AEA-CA03-8A78-0665F5ACD3E3}"/>
                  </a:ext>
                </a:extLst>
              </p:cNvPr>
              <p:cNvSpPr/>
              <p:nvPr/>
            </p:nvSpPr>
            <p:spPr>
              <a:xfrm>
                <a:off x="7841774" y="2540"/>
                <a:ext cx="650475" cy="289276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API</a:t>
                </a: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D24835C3-8888-3D62-3B7E-5A7C52A2CB20}"/>
                  </a:ext>
                </a:extLst>
              </p:cNvPr>
              <p:cNvSpPr/>
              <p:nvPr/>
            </p:nvSpPr>
            <p:spPr>
              <a:xfrm>
                <a:off x="8777944" y="13194"/>
                <a:ext cx="650475" cy="289276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CLI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D2319CD4-9B8D-24B7-DD35-96CF344FD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6840" y="291873"/>
                <a:ext cx="359239" cy="689532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4BBE8C7-9CF4-9F9E-2386-1B329B195F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3727" y="281161"/>
                <a:ext cx="37525" cy="70024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735BC96-143B-9ED6-D15B-B9797653709F}"/>
                  </a:ext>
                </a:extLst>
              </p:cNvPr>
              <p:cNvSpPr txBox="1"/>
              <p:nvPr/>
            </p:nvSpPr>
            <p:spPr>
              <a:xfrm>
                <a:off x="9384706" y="1216174"/>
                <a:ext cx="1264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API Server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B37558E-7FA9-C683-7A14-7693AA8BB597}"/>
                  </a:ext>
                </a:extLst>
              </p:cNvPr>
              <p:cNvSpPr txBox="1"/>
              <p:nvPr/>
            </p:nvSpPr>
            <p:spPr>
              <a:xfrm>
                <a:off x="9422690" y="1572940"/>
                <a:ext cx="13997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Controller Manager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EC030C2-6D64-33E7-0C90-383978293301}"/>
                  </a:ext>
                </a:extLst>
              </p:cNvPr>
              <p:cNvSpPr txBox="1"/>
              <p:nvPr/>
            </p:nvSpPr>
            <p:spPr>
              <a:xfrm>
                <a:off x="9408301" y="2129511"/>
                <a:ext cx="13997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Scheduler</a:t>
                </a:r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9E33B82-BC8E-6254-12C1-FFF2A2276152}"/>
                  </a:ext>
                </a:extLst>
              </p:cNvPr>
              <p:cNvSpPr txBox="1"/>
              <p:nvPr/>
            </p:nvSpPr>
            <p:spPr>
              <a:xfrm>
                <a:off x="9440834" y="2514073"/>
                <a:ext cx="13997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etcd</a:t>
                </a:r>
                <a:endParaRPr lang="en-US" dirty="0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26762190-1660-7588-CF38-B0071F646B28}"/>
                  </a:ext>
                </a:extLst>
              </p:cNvPr>
              <p:cNvGrpSpPr/>
              <p:nvPr/>
            </p:nvGrpSpPr>
            <p:grpSpPr>
              <a:xfrm>
                <a:off x="7047976" y="1009184"/>
                <a:ext cx="2320971" cy="2336497"/>
                <a:chOff x="7358649" y="1968803"/>
                <a:chExt cx="2763297" cy="3526971"/>
              </a:xfrm>
            </p:grpSpPr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B163293F-866B-A3DD-4FB6-96704CBE3C3F}"/>
                    </a:ext>
                  </a:extLst>
                </p:cNvPr>
                <p:cNvSpPr/>
                <p:nvPr/>
              </p:nvSpPr>
              <p:spPr>
                <a:xfrm>
                  <a:off x="7358649" y="1968803"/>
                  <a:ext cx="2763297" cy="3526971"/>
                </a:xfrm>
                <a:prstGeom prst="roundRect">
                  <a:avLst/>
                </a:prstGeom>
                <a:solidFill>
                  <a:schemeClr val="accent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D4E1EE9-16F7-4209-8FFE-28004F6A4223}"/>
                    </a:ext>
                  </a:extLst>
                </p:cNvPr>
                <p:cNvSpPr txBox="1"/>
                <p:nvPr/>
              </p:nvSpPr>
              <p:spPr>
                <a:xfrm>
                  <a:off x="7632920" y="5044532"/>
                  <a:ext cx="223934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Control Plane</a:t>
                  </a:r>
                </a:p>
              </p:txBody>
            </p:sp>
            <p:pic>
              <p:nvPicPr>
                <p:cNvPr id="39" name="Picture 4" descr="Docker, containers, VMs and ...">
                  <a:extLst>
                    <a:ext uri="{FF2B5EF4-FFF2-40B4-BE49-F238E27FC236}">
                      <a16:creationId xmlns:a16="http://schemas.microsoft.com/office/drawing/2014/main" id="{BAD8A2AF-FCC2-2E71-9E3E-405E93CB33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11367" y="2533820"/>
                  <a:ext cx="814439" cy="3740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4" descr="Docker, containers, VMs and ...">
                  <a:extLst>
                    <a:ext uri="{FF2B5EF4-FFF2-40B4-BE49-F238E27FC236}">
                      <a16:creationId xmlns:a16="http://schemas.microsoft.com/office/drawing/2014/main" id="{7312AAD8-54E9-6311-F3A7-D1F05EA3BF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11367" y="3180174"/>
                  <a:ext cx="814439" cy="3740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Picture 4" descr="Docker, containers, VMs and ...">
                  <a:extLst>
                    <a:ext uri="{FF2B5EF4-FFF2-40B4-BE49-F238E27FC236}">
                      <a16:creationId xmlns:a16="http://schemas.microsoft.com/office/drawing/2014/main" id="{723117C3-AA28-12E5-D945-BA701AFDDC9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20697" y="3764842"/>
                  <a:ext cx="814439" cy="3740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2" name="Picture 2" descr="Database Vector Art, Icons, and Graphics for Free Download">
                  <a:extLst>
                    <a:ext uri="{FF2B5EF4-FFF2-40B4-BE49-F238E27FC236}">
                      <a16:creationId xmlns:a16="http://schemas.microsoft.com/office/drawing/2014/main" id="{114130FE-9428-670B-2FBB-B13B93D60F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73551" y="4285493"/>
                  <a:ext cx="429766" cy="4297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82791A0-355C-62D6-DEBD-BC56A4D0DFEB}"/>
              </a:ext>
            </a:extLst>
          </p:cNvPr>
          <p:cNvSpPr txBox="1"/>
          <p:nvPr/>
        </p:nvSpPr>
        <p:spPr>
          <a:xfrm>
            <a:off x="765954" y="4464555"/>
            <a:ext cx="39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Worker Nodes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837B44C-972C-0BFF-74B3-0FFEA370ACA6}"/>
              </a:ext>
            </a:extLst>
          </p:cNvPr>
          <p:cNvSpPr txBox="1"/>
          <p:nvPr/>
        </p:nvSpPr>
        <p:spPr>
          <a:xfrm>
            <a:off x="778307" y="4948874"/>
            <a:ext cx="39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workload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6E047F-53BC-CADA-C789-E59657A4DD90}"/>
              </a:ext>
            </a:extLst>
          </p:cNvPr>
          <p:cNvSpPr txBox="1"/>
          <p:nvPr/>
        </p:nvSpPr>
        <p:spPr>
          <a:xfrm>
            <a:off x="420098" y="5492993"/>
            <a:ext cx="391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Much bigger and more resources</a:t>
            </a:r>
          </a:p>
        </p:txBody>
      </p:sp>
    </p:spTree>
    <p:extLst>
      <p:ext uri="{BB962C8B-B14F-4D97-AF65-F5344CB8AC3E}">
        <p14:creationId xmlns:p14="http://schemas.microsoft.com/office/powerpoint/2010/main" val="2233031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1436-9029-B8F2-912A-7F06D4CDD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Kubernetes Components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C61C3-4B8D-336D-5672-49F94A31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3A23-0E28-4F30-820C-BF977664FA4A}" type="datetime1">
              <a:rPr lang="fr-FR" smtClean="0"/>
              <a:t>12/02/2025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7FB7B-F9DF-F212-A450-CB9D9D090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F72F0-D96A-4DAA-8D1A-0DB25504C464}" type="slidenum">
              <a:rPr lang="fr-FR" smtClean="0"/>
              <a:t>11</a:t>
            </a:fld>
            <a:endParaRPr lang="fr-F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D57891-FABF-2220-E4A8-E6C89A21D582}"/>
              </a:ext>
            </a:extLst>
          </p:cNvPr>
          <p:cNvSpPr/>
          <p:nvPr/>
        </p:nvSpPr>
        <p:spPr>
          <a:xfrm>
            <a:off x="8831113" y="3232921"/>
            <a:ext cx="1541612" cy="4286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DaemonSet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C1FA31-7F6B-E3AF-426A-B517AF448E3C}"/>
              </a:ext>
            </a:extLst>
          </p:cNvPr>
          <p:cNvSpPr/>
          <p:nvPr/>
        </p:nvSpPr>
        <p:spPr>
          <a:xfrm>
            <a:off x="4205287" y="2369595"/>
            <a:ext cx="1400175" cy="4286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568C38B-EB9C-2BAF-0313-5D01551A0705}"/>
              </a:ext>
            </a:extLst>
          </p:cNvPr>
          <p:cNvSpPr/>
          <p:nvPr/>
        </p:nvSpPr>
        <p:spPr>
          <a:xfrm>
            <a:off x="4284813" y="3262136"/>
            <a:ext cx="1400175" cy="4286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818070-5060-677D-2E77-6C85F2B4D036}"/>
              </a:ext>
            </a:extLst>
          </p:cNvPr>
          <p:cNvSpPr/>
          <p:nvPr/>
        </p:nvSpPr>
        <p:spPr>
          <a:xfrm>
            <a:off x="4333992" y="4258967"/>
            <a:ext cx="1400175" cy="4286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E08F7D-6857-5597-809C-7B8096065D8E}"/>
              </a:ext>
            </a:extLst>
          </p:cNvPr>
          <p:cNvSpPr/>
          <p:nvPr/>
        </p:nvSpPr>
        <p:spPr>
          <a:xfrm>
            <a:off x="6681784" y="4287832"/>
            <a:ext cx="1614725" cy="4286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8391D8C-3F17-9E45-D6EE-44C56343A3E2}"/>
              </a:ext>
            </a:extLst>
          </p:cNvPr>
          <p:cNvSpPr/>
          <p:nvPr/>
        </p:nvSpPr>
        <p:spPr>
          <a:xfrm>
            <a:off x="6681786" y="3447234"/>
            <a:ext cx="1400175" cy="4286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7721B4B-4758-8C00-6B6D-A2FF64577C64}"/>
              </a:ext>
            </a:extLst>
          </p:cNvPr>
          <p:cNvSpPr/>
          <p:nvPr/>
        </p:nvSpPr>
        <p:spPr>
          <a:xfrm>
            <a:off x="6653211" y="2583907"/>
            <a:ext cx="1400175" cy="4286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B6C47B-B403-3930-99C8-DBE551F21F12}"/>
              </a:ext>
            </a:extLst>
          </p:cNvPr>
          <p:cNvSpPr/>
          <p:nvPr/>
        </p:nvSpPr>
        <p:spPr>
          <a:xfrm>
            <a:off x="8753475" y="2369595"/>
            <a:ext cx="1400175" cy="4286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StatefulSet</a:t>
            </a:r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360D26E-9EAC-28EC-E86D-DACC4A48D06B}"/>
              </a:ext>
            </a:extLst>
          </p:cNvPr>
          <p:cNvGrpSpPr/>
          <p:nvPr/>
        </p:nvGrpSpPr>
        <p:grpSpPr>
          <a:xfrm>
            <a:off x="1138688" y="1993333"/>
            <a:ext cx="1977525" cy="3132207"/>
            <a:chOff x="662091" y="2235927"/>
            <a:chExt cx="1977525" cy="313220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A2459B0-F28F-9AC4-CFB3-E1D1EF1A035E}"/>
                </a:ext>
              </a:extLst>
            </p:cNvPr>
            <p:cNvGrpSpPr/>
            <p:nvPr/>
          </p:nvGrpSpPr>
          <p:grpSpPr>
            <a:xfrm>
              <a:off x="662091" y="2235927"/>
              <a:ext cx="1977525" cy="3132207"/>
              <a:chOff x="8976731" y="4035563"/>
              <a:chExt cx="1857271" cy="2518264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EB9E5E5C-E0E9-3726-30AA-CC7A364A79CF}"/>
                  </a:ext>
                </a:extLst>
              </p:cNvPr>
              <p:cNvSpPr/>
              <p:nvPr/>
            </p:nvSpPr>
            <p:spPr>
              <a:xfrm>
                <a:off x="8976731" y="4035563"/>
                <a:ext cx="1857271" cy="2518264"/>
              </a:xfrm>
              <a:prstGeom prst="round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F53D8C-718C-00B1-7234-AD50317013AD}"/>
                  </a:ext>
                </a:extLst>
              </p:cNvPr>
              <p:cNvSpPr txBox="1"/>
              <p:nvPr/>
            </p:nvSpPr>
            <p:spPr>
              <a:xfrm>
                <a:off x="9105185" y="6184490"/>
                <a:ext cx="1505112" cy="296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Node</a:t>
                </a:r>
                <a:endParaRPr lang="en-US" sz="1400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9F6E77E-C433-CF0E-97E0-4ECC513D0271}"/>
                </a:ext>
              </a:extLst>
            </p:cNvPr>
            <p:cNvGrpSpPr/>
            <p:nvPr/>
          </p:nvGrpSpPr>
          <p:grpSpPr>
            <a:xfrm>
              <a:off x="1022258" y="2693152"/>
              <a:ext cx="1103707" cy="812048"/>
              <a:chOff x="1022258" y="2693152"/>
              <a:chExt cx="1103707" cy="812048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305B3267-A509-5C0D-331F-7B64BA39AEFC}"/>
                  </a:ext>
                </a:extLst>
              </p:cNvPr>
              <p:cNvSpPr/>
              <p:nvPr/>
            </p:nvSpPr>
            <p:spPr>
              <a:xfrm>
                <a:off x="1022258" y="2693152"/>
                <a:ext cx="1103707" cy="81204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my-app</a:t>
                </a:r>
              </a:p>
              <a:p>
                <a:pPr algn="ctr"/>
                <a:endParaRPr lang="en-US" sz="1200" dirty="0"/>
              </a:p>
            </p:txBody>
          </p:sp>
          <p:pic>
            <p:nvPicPr>
              <p:cNvPr id="35" name="Picture 34" descr="A blue whale with a container on it&#10;&#10;Description automatically generated">
                <a:extLst>
                  <a:ext uri="{FF2B5EF4-FFF2-40B4-BE49-F238E27FC236}">
                    <a16:creationId xmlns:a16="http://schemas.microsoft.com/office/drawing/2014/main" id="{7A00BD5F-B29C-142F-4DE0-47FB58E69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4342" y="3153017"/>
                <a:ext cx="639538" cy="293685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D4A4A98-89D9-E269-3C58-D2391264C26C}"/>
                </a:ext>
              </a:extLst>
            </p:cNvPr>
            <p:cNvGrpSpPr/>
            <p:nvPr/>
          </p:nvGrpSpPr>
          <p:grpSpPr>
            <a:xfrm>
              <a:off x="1048290" y="3965065"/>
              <a:ext cx="1103707" cy="812048"/>
              <a:chOff x="1022258" y="2693152"/>
              <a:chExt cx="1103707" cy="81204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B4EBC103-636A-C942-6BAB-29644D5ECDCE}"/>
                  </a:ext>
                </a:extLst>
              </p:cNvPr>
              <p:cNvSpPr/>
              <p:nvPr/>
            </p:nvSpPr>
            <p:spPr>
              <a:xfrm>
                <a:off x="1022258" y="2693152"/>
                <a:ext cx="1103707" cy="812048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DB</a:t>
                </a:r>
              </a:p>
              <a:p>
                <a:pPr algn="ctr"/>
                <a:endParaRPr lang="en-US" sz="1200" dirty="0"/>
              </a:p>
            </p:txBody>
          </p:sp>
          <p:pic>
            <p:nvPicPr>
              <p:cNvPr id="39" name="Picture 38" descr="A blue whale with a container on it&#10;&#10;Description automatically generated">
                <a:extLst>
                  <a:ext uri="{FF2B5EF4-FFF2-40B4-BE49-F238E27FC236}">
                    <a16:creationId xmlns:a16="http://schemas.microsoft.com/office/drawing/2014/main" id="{D396CCD1-E7FB-B51F-A216-955E3FCC6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4342" y="3153017"/>
                <a:ext cx="639538" cy="293685"/>
              </a:xfrm>
              <a:prstGeom prst="rect">
                <a:avLst/>
              </a:prstGeom>
            </p:spPr>
          </p:pic>
        </p:grp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F4343A2-10F0-A4E5-7A53-8136BD2389B8}"/>
              </a:ext>
            </a:extLst>
          </p:cNvPr>
          <p:cNvSpPr/>
          <p:nvPr/>
        </p:nvSpPr>
        <p:spPr>
          <a:xfrm>
            <a:off x="5949848" y="1702202"/>
            <a:ext cx="1400175" cy="4286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</p:txBody>
      </p:sp>
    </p:spTree>
    <p:extLst>
      <p:ext uri="{BB962C8B-B14F-4D97-AF65-F5344CB8AC3E}">
        <p14:creationId xmlns:p14="http://schemas.microsoft.com/office/powerpoint/2010/main" val="3357682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3AF9-B869-5B21-AB3F-5FB34854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and Pod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E5416E41-5C8C-A754-C2C5-04F6E4C2EC9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31726" y="1558773"/>
            <a:ext cx="5055424" cy="1998414"/>
          </a:xfrm>
        </p:spPr>
        <p:txBody>
          <a:bodyPr>
            <a:normAutofit/>
          </a:bodyPr>
          <a:lstStyle/>
          <a:p>
            <a:r>
              <a:rPr lang="en-US" sz="2000" b="1" dirty="0"/>
              <a:t>Smallest</a:t>
            </a:r>
            <a:r>
              <a:rPr lang="en-US" sz="2000" dirty="0"/>
              <a:t> unit in Kubernetes</a:t>
            </a:r>
          </a:p>
          <a:p>
            <a:r>
              <a:rPr lang="en-US" sz="2000" b="1" dirty="0"/>
              <a:t>Abstraction</a:t>
            </a:r>
            <a:r>
              <a:rPr lang="en-US" sz="2000" dirty="0"/>
              <a:t> over container</a:t>
            </a:r>
          </a:p>
          <a:p>
            <a:r>
              <a:rPr lang="en-US" sz="2000" dirty="0"/>
              <a:t>Usually </a:t>
            </a:r>
            <a:r>
              <a:rPr lang="en-US" sz="2000" b="1" dirty="0"/>
              <a:t>1 application </a:t>
            </a:r>
            <a:r>
              <a:rPr lang="en-US" sz="2000" dirty="0"/>
              <a:t>per pod</a:t>
            </a:r>
          </a:p>
          <a:p>
            <a:r>
              <a:rPr lang="en-US" sz="2000" dirty="0"/>
              <a:t>Each pod gets its own IP address</a:t>
            </a:r>
          </a:p>
          <a:p>
            <a:r>
              <a:rPr lang="en-US" sz="2000" dirty="0"/>
              <a:t>New IP on re-creation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9260E-4B6F-E53C-0010-A2CAA95C2B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1F53A23-0E28-4F30-820C-BF977664FA4A}" type="datetime1">
              <a:rPr lang="fr-FR" smtClean="0"/>
              <a:t>12/02/2025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2209B6-BBA7-0C1C-1238-26F8AF9112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6DF72F0-D96A-4DAA-8D1A-0DB25504C464}" type="slidenum">
              <a:rPr lang="fr-FR" smtClean="0"/>
              <a:t>12</a:t>
            </a:fld>
            <a:endParaRPr lang="fr-F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F800A3-3740-DF96-8D6A-8E98B099AF39}"/>
              </a:ext>
            </a:extLst>
          </p:cNvPr>
          <p:cNvSpPr txBox="1"/>
          <p:nvPr/>
        </p:nvSpPr>
        <p:spPr>
          <a:xfrm>
            <a:off x="803007" y="1539794"/>
            <a:ext cx="3914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Physical or Virtual Machine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FB28BA-B12F-741A-8B61-F6E80B4CA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05" y="1177764"/>
            <a:ext cx="891617" cy="7011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9BC71D-129B-E5D0-A57D-9C5F667A9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241" y="439712"/>
            <a:ext cx="1044030" cy="85351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5374F75-917B-88DA-A3AA-FB4B2C2EF02C}"/>
              </a:ext>
            </a:extLst>
          </p:cNvPr>
          <p:cNvGrpSpPr/>
          <p:nvPr/>
        </p:nvGrpSpPr>
        <p:grpSpPr>
          <a:xfrm>
            <a:off x="5027022" y="4222279"/>
            <a:ext cx="6248911" cy="1447800"/>
            <a:chOff x="4701812" y="3389242"/>
            <a:chExt cx="6248911" cy="1447800"/>
          </a:xfrm>
        </p:grpSpPr>
        <p:pic>
          <p:nvPicPr>
            <p:cNvPr id="26" name="Picture 25" descr="A blue whale with a container on it&#10;&#10;Description automatically generated">
              <a:extLst>
                <a:ext uri="{FF2B5EF4-FFF2-40B4-BE49-F238E27FC236}">
                  <a16:creationId xmlns:a16="http://schemas.microsoft.com/office/drawing/2014/main" id="{D451A0DC-81E9-F722-BE76-C0B44CAD3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1173" y="3389242"/>
              <a:ext cx="3152775" cy="14478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AD1A8EC9-4924-59E8-055D-703BDDF5BC56}"/>
                </a:ext>
              </a:extLst>
            </p:cNvPr>
            <p:cNvSpPr/>
            <p:nvPr/>
          </p:nvSpPr>
          <p:spPr>
            <a:xfrm>
              <a:off x="5429250" y="3943350"/>
              <a:ext cx="1647825" cy="2286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4C7C84-C0DA-1C5F-4361-0362A5DE58B3}"/>
                </a:ext>
              </a:extLst>
            </p:cNvPr>
            <p:cNvSpPr txBox="1"/>
            <p:nvPr/>
          </p:nvSpPr>
          <p:spPr>
            <a:xfrm>
              <a:off x="4701812" y="4309679"/>
              <a:ext cx="1184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Container</a:t>
              </a:r>
            </a:p>
          </p:txBody>
        </p:sp>
        <p:sp>
          <p:nvSpPr>
            <p:cNvPr id="29" name="Arrow: Left 28">
              <a:extLst>
                <a:ext uri="{FF2B5EF4-FFF2-40B4-BE49-F238E27FC236}">
                  <a16:creationId xmlns:a16="http://schemas.microsoft.com/office/drawing/2014/main" id="{5E732A1C-68E0-107C-FC60-CAC7F43E610B}"/>
                </a:ext>
              </a:extLst>
            </p:cNvPr>
            <p:cNvSpPr/>
            <p:nvPr/>
          </p:nvSpPr>
          <p:spPr>
            <a:xfrm>
              <a:off x="9592865" y="3654789"/>
              <a:ext cx="1015504" cy="228600"/>
            </a:xfrm>
            <a:prstGeom prst="lef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01FADD-BD1A-4273-10EF-19258B517C2C}"/>
                </a:ext>
              </a:extLst>
            </p:cNvPr>
            <p:cNvSpPr txBox="1"/>
            <p:nvPr/>
          </p:nvSpPr>
          <p:spPr>
            <a:xfrm>
              <a:off x="10355688" y="3987284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Pod</a:t>
              </a:r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876FCA2D-BFBC-658C-7574-0D6B0D76F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038" y="2149895"/>
            <a:ext cx="2695724" cy="4005860"/>
          </a:xfrm>
          <a:prstGeom prst="rect">
            <a:avLst/>
          </a:prstGeom>
        </p:spPr>
      </p:pic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84BC2D19-0E24-3DA6-EC0E-09C6C6C1A478}"/>
              </a:ext>
            </a:extLst>
          </p:cNvPr>
          <p:cNvSpPr/>
          <p:nvPr/>
        </p:nvSpPr>
        <p:spPr>
          <a:xfrm>
            <a:off x="3086100" y="3019425"/>
            <a:ext cx="542925" cy="36618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020355C-71E4-6F4E-3430-1E8657A624B9}"/>
              </a:ext>
            </a:extLst>
          </p:cNvPr>
          <p:cNvSpPr/>
          <p:nvPr/>
        </p:nvSpPr>
        <p:spPr>
          <a:xfrm>
            <a:off x="3086100" y="4605997"/>
            <a:ext cx="542925" cy="36618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</a:t>
            </a:r>
          </a:p>
        </p:txBody>
      </p:sp>
      <p:sp>
        <p:nvSpPr>
          <p:cNvPr id="79" name="Arrow: Up-Down 78">
            <a:extLst>
              <a:ext uri="{FF2B5EF4-FFF2-40B4-BE49-F238E27FC236}">
                <a16:creationId xmlns:a16="http://schemas.microsoft.com/office/drawing/2014/main" id="{F4AAABBF-0518-825C-5387-97D555716A34}"/>
              </a:ext>
            </a:extLst>
          </p:cNvPr>
          <p:cNvSpPr/>
          <p:nvPr/>
        </p:nvSpPr>
        <p:spPr>
          <a:xfrm>
            <a:off x="3263685" y="3385608"/>
            <a:ext cx="193890" cy="1220389"/>
          </a:xfrm>
          <a:prstGeom prst="up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6DC99B0-E1F6-C330-EF85-501AD72F2435}"/>
              </a:ext>
            </a:extLst>
          </p:cNvPr>
          <p:cNvSpPr txBox="1"/>
          <p:nvPr/>
        </p:nvSpPr>
        <p:spPr>
          <a:xfrm>
            <a:off x="5742924" y="3575893"/>
            <a:ext cx="2506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Pods are ephemeral !!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EB7809F-B4F2-9074-C2AF-65A5D7D81A7A}"/>
              </a:ext>
            </a:extLst>
          </p:cNvPr>
          <p:cNvGrpSpPr/>
          <p:nvPr/>
        </p:nvGrpSpPr>
        <p:grpSpPr>
          <a:xfrm>
            <a:off x="4373347" y="3746740"/>
            <a:ext cx="1103707" cy="1098305"/>
            <a:chOff x="4406650" y="3678082"/>
            <a:chExt cx="1103707" cy="1098305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6878A8B-0440-8E53-EFE0-E99DC6EAD79F}"/>
                </a:ext>
              </a:extLst>
            </p:cNvPr>
            <p:cNvSpPr/>
            <p:nvPr/>
          </p:nvSpPr>
          <p:spPr>
            <a:xfrm>
              <a:off x="4406650" y="3678082"/>
              <a:ext cx="1103707" cy="81204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DB</a:t>
              </a:r>
            </a:p>
            <a:p>
              <a:pPr algn="ctr"/>
              <a:endParaRPr lang="en-US" sz="1200" dirty="0"/>
            </a:p>
          </p:txBody>
        </p:sp>
        <p:pic>
          <p:nvPicPr>
            <p:cNvPr id="82" name="Picture 81" descr="A blue whale with a container on it&#10;&#10;Description automatically generated">
              <a:extLst>
                <a:ext uri="{FF2B5EF4-FFF2-40B4-BE49-F238E27FC236}">
                  <a16:creationId xmlns:a16="http://schemas.microsoft.com/office/drawing/2014/main" id="{85BC9883-14FF-407A-06DF-8D2E755E6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8734" y="4137947"/>
              <a:ext cx="639538" cy="293685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8D26AA0-EDDE-55F9-6931-2777EE7D8438}"/>
                </a:ext>
              </a:extLst>
            </p:cNvPr>
            <p:cNvSpPr txBox="1"/>
            <p:nvPr/>
          </p:nvSpPr>
          <p:spPr>
            <a:xfrm>
              <a:off x="4591210" y="4499388"/>
              <a:ext cx="8716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New Pod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3068842-7890-957C-B509-8071ECADC09A}"/>
              </a:ext>
            </a:extLst>
          </p:cNvPr>
          <p:cNvGrpSpPr/>
          <p:nvPr/>
        </p:nvGrpSpPr>
        <p:grpSpPr>
          <a:xfrm>
            <a:off x="1502368" y="4077110"/>
            <a:ext cx="2069640" cy="1803600"/>
            <a:chOff x="1502368" y="4077110"/>
            <a:chExt cx="2069640" cy="180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59ADA4C-2E67-4C23-E311-F8F86DA8726D}"/>
                    </a:ext>
                  </a:extLst>
                </p14:cNvPr>
                <p14:cNvContentPartPr/>
                <p14:nvPr/>
              </p14:nvContentPartPr>
              <p14:xfrm>
                <a:off x="1502368" y="4077110"/>
                <a:ext cx="2069640" cy="18036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59ADA4C-2E67-4C23-E311-F8F86DA872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96248" y="4070990"/>
                  <a:ext cx="2081880" cy="18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803EE14-503A-CF28-57D9-22EEA0142E22}"/>
                    </a:ext>
                  </a:extLst>
                </p14:cNvPr>
                <p14:cNvContentPartPr/>
                <p14:nvPr/>
              </p14:nvContentPartPr>
              <p14:xfrm>
                <a:off x="1692088" y="4151990"/>
                <a:ext cx="1172520" cy="16527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803EE14-503A-CF28-57D9-22EEA0142E2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85968" y="4145870"/>
                  <a:ext cx="1184760" cy="166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DA786A8-B485-83BC-1DE2-801D1070205A}"/>
                  </a:ext>
                </a:extLst>
              </p14:cNvPr>
              <p14:cNvContentPartPr/>
              <p14:nvPr/>
            </p14:nvContentPartPr>
            <p14:xfrm>
              <a:off x="6456688" y="3797390"/>
              <a:ext cx="360" cy="3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DA786A8-B485-83BC-1DE2-801D1070205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50568" y="379127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5122" name="Picture 2" descr="Sad Emoji, Emoji, Sad Face, Sad Line Diagram, Image, Vector Image Sad Face,  Transparent Background, Line Diagram, Free Stock Images, png | PNGWing">
            <a:extLst>
              <a:ext uri="{FF2B5EF4-FFF2-40B4-BE49-F238E27FC236}">
                <a16:creationId xmlns:a16="http://schemas.microsoft.com/office/drawing/2014/main" id="{2ED61BC9-3C33-0AA5-B839-87E25D66A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428" y="3074979"/>
            <a:ext cx="387293" cy="3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969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 uiExpand="1" build="p"/>
      <p:bldP spid="16" grpId="0"/>
      <p:bldP spid="67" grpId="0" animBg="1"/>
      <p:bldP spid="78" grpId="0" animBg="1"/>
      <p:bldP spid="7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A495B-FFC8-2FC6-AE67-962707068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04142-A908-42F8-D323-F67A54A99A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83382" y="1208653"/>
            <a:ext cx="6398968" cy="1745458"/>
          </a:xfrm>
        </p:spPr>
        <p:txBody>
          <a:bodyPr>
            <a:normAutofit/>
          </a:bodyPr>
          <a:lstStyle/>
          <a:p>
            <a:r>
              <a:rPr lang="en-US" sz="2000" b="1" dirty="0"/>
              <a:t>Permanent</a:t>
            </a:r>
            <a:r>
              <a:rPr lang="en-US" sz="2000" dirty="0"/>
              <a:t> IP Address</a:t>
            </a:r>
          </a:p>
          <a:p>
            <a:r>
              <a:rPr lang="en-US" sz="2000" dirty="0"/>
              <a:t>Lifecycle of Pod and Service </a:t>
            </a:r>
            <a:r>
              <a:rPr lang="en-US" sz="2000" b="1" dirty="0"/>
              <a:t>not connected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6BD73-E120-1254-9E68-E235393AFDC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067DB9-231F-499F-8C8A-57F6E53F6A7E}" type="datetime1">
              <a:rPr lang="en-US" smtClean="0"/>
              <a:t>2/13/2025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7F67B0-B4DF-C761-6997-6866A30AAF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BF71E75-63F5-455A-8EF1-77D782988913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237D9-20F7-E71F-A567-F48DD6DCF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1" y="2084581"/>
            <a:ext cx="2695724" cy="400586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6625A15-0228-FF3B-3D5B-83DC5264853E}"/>
              </a:ext>
            </a:extLst>
          </p:cNvPr>
          <p:cNvSpPr/>
          <p:nvPr/>
        </p:nvSpPr>
        <p:spPr>
          <a:xfrm>
            <a:off x="2675552" y="2954111"/>
            <a:ext cx="1212203" cy="36618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Service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3B4B3E8-85AA-3EEE-44CD-B4C4AB275F56}"/>
              </a:ext>
            </a:extLst>
          </p:cNvPr>
          <p:cNvSpPr/>
          <p:nvPr/>
        </p:nvSpPr>
        <p:spPr>
          <a:xfrm>
            <a:off x="2675553" y="4540683"/>
            <a:ext cx="1248139" cy="36618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Service</a:t>
            </a:r>
          </a:p>
        </p:txBody>
      </p:sp>
      <p:sp>
        <p:nvSpPr>
          <p:cNvPr id="9" name="Arrow: Up-Down 8">
            <a:extLst>
              <a:ext uri="{FF2B5EF4-FFF2-40B4-BE49-F238E27FC236}">
                <a16:creationId xmlns:a16="http://schemas.microsoft.com/office/drawing/2014/main" id="{FEAB71BD-DD6F-FC10-8D37-385442FF529B}"/>
              </a:ext>
            </a:extLst>
          </p:cNvPr>
          <p:cNvSpPr/>
          <p:nvPr/>
        </p:nvSpPr>
        <p:spPr>
          <a:xfrm>
            <a:off x="2853138" y="3320294"/>
            <a:ext cx="193890" cy="1220389"/>
          </a:xfrm>
          <a:prstGeom prst="up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Happy Emoji Vector SVG Icon (4) - SVG Repo">
            <a:extLst>
              <a:ext uri="{FF2B5EF4-FFF2-40B4-BE49-F238E27FC236}">
                <a16:creationId xmlns:a16="http://schemas.microsoft.com/office/drawing/2014/main" id="{8D9FC16D-7133-6B33-6EA0-8B26F88B1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383" y="1642982"/>
            <a:ext cx="348440" cy="34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48860A-8C75-9813-1C19-1718549AA7E5}"/>
              </a:ext>
            </a:extLst>
          </p:cNvPr>
          <p:cNvSpPr txBox="1"/>
          <p:nvPr/>
        </p:nvSpPr>
        <p:spPr>
          <a:xfrm>
            <a:off x="7085045" y="274639"/>
            <a:ext cx="4497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highlight>
                  <a:srgbClr val="00FF00"/>
                </a:highlight>
              </a:rPr>
              <a:t>App should be accessible through browser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DCB67A-1EF9-0F5C-226D-0E8047A2E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673" y="2218717"/>
            <a:ext cx="5362623" cy="14707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EA0FAB-105E-72C5-389C-0873438D3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673" y="3654806"/>
            <a:ext cx="5428433" cy="15012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9A3F34-A106-00B3-2237-2393146E5D67}"/>
              </a:ext>
            </a:extLst>
          </p:cNvPr>
          <p:cNvSpPr txBox="1"/>
          <p:nvPr/>
        </p:nvSpPr>
        <p:spPr>
          <a:xfrm>
            <a:off x="13073296" y="5869516"/>
            <a:ext cx="25326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specify the type of service on creation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Internal Service</a:t>
            </a:r>
            <a:r>
              <a:rPr lang="en-US" dirty="0"/>
              <a:t> is the default type</a:t>
            </a:r>
          </a:p>
        </p:txBody>
      </p:sp>
      <p:pic>
        <p:nvPicPr>
          <p:cNvPr id="9220" name="Picture 4" descr="Sad face Large size of yellow emoji smile 20558967 Vector Art at Vecteezy">
            <a:extLst>
              <a:ext uri="{FF2B5EF4-FFF2-40B4-BE49-F238E27FC236}">
                <a16:creationId xmlns:a16="http://schemas.microsoft.com/office/drawing/2014/main" id="{6A2F799D-5FE9-2978-DA85-215B7CBE3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350" y="2674267"/>
            <a:ext cx="646332" cy="64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E513790-61E0-4133-B568-6E24125F7A1A}"/>
              </a:ext>
            </a:extLst>
          </p:cNvPr>
          <p:cNvSpPr txBox="1">
            <a:spLocks/>
          </p:cNvSpPr>
          <p:nvPr/>
        </p:nvSpPr>
        <p:spPr>
          <a:xfrm>
            <a:off x="4783382" y="5368130"/>
            <a:ext cx="6398968" cy="1745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■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13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Clr>
                <a:schemeClr val="bg2"/>
              </a:buClr>
              <a:buSzPct val="69000"/>
              <a:buFont typeface="Courier New" panose="02070309020205020404" pitchFamily="49" charset="0"/>
              <a:buChar char="o"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Clr>
                <a:schemeClr val="tx2"/>
              </a:buClr>
              <a:buSzPct val="84000"/>
              <a:buFont typeface="Arial" panose="020B0604020202020204" pitchFamily="34" charset="0"/>
              <a:buChar char="»"/>
              <a:defRPr sz="1467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you specify the type of the service at the time of creation</a:t>
            </a:r>
          </a:p>
          <a:p>
            <a:r>
              <a:rPr lang="en-US" sz="2000" dirty="0"/>
              <a:t>By default – Internal Service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89374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47529-1FA0-F431-BA23-B5CC0BC2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DD7F0-A117-6D71-4EAB-A505604C367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067DB9-231F-499F-8C8A-57F6E53F6A7E}" type="datetime1">
              <a:rPr lang="en-US" smtClean="0"/>
              <a:t>2/12/2025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046AD6-5CA5-86A5-97F3-CC86614B10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BF71E75-63F5-455A-8EF1-77D782988913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557C8B-7859-D937-E32E-CAACE5574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240" y="1316766"/>
            <a:ext cx="5988008" cy="15704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7716A7-4BB8-C762-901E-BDB1F40F8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55" y="2081382"/>
            <a:ext cx="2695724" cy="400586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AA807AD-A72C-9539-708E-8F0B2FA1BA94}"/>
              </a:ext>
            </a:extLst>
          </p:cNvPr>
          <p:cNvSpPr/>
          <p:nvPr/>
        </p:nvSpPr>
        <p:spPr>
          <a:xfrm>
            <a:off x="2675552" y="2954111"/>
            <a:ext cx="1212203" cy="36618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Service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34DD677-4073-304B-F558-C60973D0EAE8}"/>
              </a:ext>
            </a:extLst>
          </p:cNvPr>
          <p:cNvSpPr/>
          <p:nvPr/>
        </p:nvSpPr>
        <p:spPr>
          <a:xfrm>
            <a:off x="2675553" y="4540683"/>
            <a:ext cx="1248139" cy="36618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Service</a:t>
            </a:r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F0E1260D-02FA-3D5C-B160-6B6610BF71DC}"/>
              </a:ext>
            </a:extLst>
          </p:cNvPr>
          <p:cNvSpPr/>
          <p:nvPr/>
        </p:nvSpPr>
        <p:spPr>
          <a:xfrm>
            <a:off x="2853138" y="3320294"/>
            <a:ext cx="193890" cy="1220389"/>
          </a:xfrm>
          <a:prstGeom prst="up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D918DF7-03F4-3956-D1A8-CF9387ACAB2B}"/>
              </a:ext>
            </a:extLst>
          </p:cNvPr>
          <p:cNvSpPr/>
          <p:nvPr/>
        </p:nvSpPr>
        <p:spPr>
          <a:xfrm>
            <a:off x="2581224" y="2081382"/>
            <a:ext cx="1212203" cy="36618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Ingress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56B294D6-64AA-3482-E9E8-3BF413C187B6}"/>
              </a:ext>
            </a:extLst>
          </p:cNvPr>
          <p:cNvSpPr/>
          <p:nvPr/>
        </p:nvSpPr>
        <p:spPr>
          <a:xfrm>
            <a:off x="2853138" y="2407763"/>
            <a:ext cx="145417" cy="546348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E3E75D-BC79-179A-6E7B-EF93D4F75E66}"/>
              </a:ext>
            </a:extLst>
          </p:cNvPr>
          <p:cNvSpPr txBox="1"/>
          <p:nvPr/>
        </p:nvSpPr>
        <p:spPr>
          <a:xfrm>
            <a:off x="4544008" y="3116424"/>
            <a:ext cx="4353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https://124.80.104.101:8080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802695-64FE-6B57-D75E-0EB09C17AEE0}"/>
              </a:ext>
            </a:extLst>
          </p:cNvPr>
          <p:cNvSpPr txBox="1"/>
          <p:nvPr/>
        </p:nvSpPr>
        <p:spPr>
          <a:xfrm>
            <a:off x="4498330" y="3714980"/>
            <a:ext cx="4353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https://my-app.michelin.com</a:t>
            </a:r>
          </a:p>
        </p:txBody>
      </p:sp>
    </p:spTree>
    <p:extLst>
      <p:ext uri="{BB962C8B-B14F-4D97-AF65-F5344CB8AC3E}">
        <p14:creationId xmlns:p14="http://schemas.microsoft.com/office/powerpoint/2010/main" val="3575133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47883-A71B-AF07-EAF0-8EB46C006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D7166-4C6E-FD08-241B-1719CCE01AD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06277" y="1316766"/>
            <a:ext cx="5990253" cy="491000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External Configuration of your application</a:t>
            </a:r>
          </a:p>
          <a:p>
            <a:pPr lvl="1"/>
            <a:r>
              <a:rPr lang="en-US" dirty="0"/>
              <a:t>E.g. DB URL</a:t>
            </a:r>
          </a:p>
          <a:p>
            <a:r>
              <a:rPr lang="en-US" dirty="0" err="1"/>
              <a:t>ConfigMap</a:t>
            </a:r>
            <a:r>
              <a:rPr lang="en-US" dirty="0"/>
              <a:t> is only for non-confidential data only </a:t>
            </a:r>
            <a:r>
              <a:rPr lang="en-US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31625-68E4-8FDF-C174-7B31487A644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067DB9-231F-499F-8C8A-57F6E53F6A7E}" type="datetime1">
              <a:rPr lang="en-US" smtClean="0"/>
              <a:t>2/12/2025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BDC538-F41F-AB3A-A1F1-C988A6A695F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BF71E75-63F5-455A-8EF1-77D782988913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8B5A4-B207-055D-D216-4520D402A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643" y="1754810"/>
            <a:ext cx="2695724" cy="400586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3F9DF78-B5E3-361D-CF34-1241BEC7AFF7}"/>
              </a:ext>
            </a:extLst>
          </p:cNvPr>
          <p:cNvSpPr/>
          <p:nvPr/>
        </p:nvSpPr>
        <p:spPr>
          <a:xfrm>
            <a:off x="4317740" y="2627539"/>
            <a:ext cx="1212203" cy="36618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Service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FB34AB-34D3-8D3C-75B9-9629A9619375}"/>
              </a:ext>
            </a:extLst>
          </p:cNvPr>
          <p:cNvSpPr/>
          <p:nvPr/>
        </p:nvSpPr>
        <p:spPr>
          <a:xfrm>
            <a:off x="4317741" y="4214111"/>
            <a:ext cx="1248139" cy="36618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Service</a:t>
            </a:r>
          </a:p>
        </p:txBody>
      </p:sp>
      <p:sp>
        <p:nvSpPr>
          <p:cNvPr id="9" name="Arrow: Up-Down 8">
            <a:extLst>
              <a:ext uri="{FF2B5EF4-FFF2-40B4-BE49-F238E27FC236}">
                <a16:creationId xmlns:a16="http://schemas.microsoft.com/office/drawing/2014/main" id="{42E94140-3A7D-F269-62BF-03956851EA78}"/>
              </a:ext>
            </a:extLst>
          </p:cNvPr>
          <p:cNvSpPr/>
          <p:nvPr/>
        </p:nvSpPr>
        <p:spPr>
          <a:xfrm>
            <a:off x="4495326" y="2993722"/>
            <a:ext cx="193890" cy="1220389"/>
          </a:xfrm>
          <a:prstGeom prst="up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040C41-DC1C-8B0B-0098-ED724C684FAF}"/>
              </a:ext>
            </a:extLst>
          </p:cNvPr>
          <p:cNvSpPr txBox="1"/>
          <p:nvPr/>
        </p:nvSpPr>
        <p:spPr>
          <a:xfrm>
            <a:off x="3554964" y="1149734"/>
            <a:ext cx="1530220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ConfigMap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54AD8C-48F5-812B-EB97-52620763E543}"/>
              </a:ext>
            </a:extLst>
          </p:cNvPr>
          <p:cNvSpPr txBox="1"/>
          <p:nvPr/>
        </p:nvSpPr>
        <p:spPr>
          <a:xfrm>
            <a:off x="3554963" y="719902"/>
            <a:ext cx="376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DB_URL =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Postgre_Sql_Service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29BC3F80-8FF8-BA82-F515-67C7D701B141}"/>
              </a:ext>
            </a:extLst>
          </p:cNvPr>
          <p:cNvSpPr/>
          <p:nvPr/>
        </p:nvSpPr>
        <p:spPr>
          <a:xfrm>
            <a:off x="1604865" y="2715208"/>
            <a:ext cx="1129004" cy="10263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F784E327-0F03-5D07-0596-B7E55DF7E318}"/>
              </a:ext>
            </a:extLst>
          </p:cNvPr>
          <p:cNvSpPr/>
          <p:nvPr/>
        </p:nvSpPr>
        <p:spPr>
          <a:xfrm>
            <a:off x="1604865" y="2715208"/>
            <a:ext cx="45719" cy="14989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497995-042D-26FA-F8EE-5D41C8026CBB}"/>
              </a:ext>
            </a:extLst>
          </p:cNvPr>
          <p:cNvSpPr txBox="1"/>
          <p:nvPr/>
        </p:nvSpPr>
        <p:spPr>
          <a:xfrm>
            <a:off x="609600" y="4214111"/>
            <a:ext cx="1537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Changed to </a:t>
            </a:r>
            <a:r>
              <a:rPr lang="en-US" dirty="0" err="1"/>
              <a:t>PostgreSql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A4B448-61CA-E4B8-CBC3-9BA67EB7DEF1}"/>
              </a:ext>
            </a:extLst>
          </p:cNvPr>
          <p:cNvCxnSpPr>
            <a:cxnSpLocks/>
          </p:cNvCxnSpPr>
          <p:nvPr/>
        </p:nvCxnSpPr>
        <p:spPr>
          <a:xfrm flipH="1">
            <a:off x="3637722" y="1519066"/>
            <a:ext cx="536713" cy="866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F323211-FACC-04D1-1ABB-95FB79C9303A}"/>
              </a:ext>
            </a:extLst>
          </p:cNvPr>
          <p:cNvSpPr/>
          <p:nvPr/>
        </p:nvSpPr>
        <p:spPr>
          <a:xfrm>
            <a:off x="737213" y="4989443"/>
            <a:ext cx="1181039" cy="2484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Username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3A17713-91BF-11E4-5AE4-211F73BDD21D}"/>
              </a:ext>
            </a:extLst>
          </p:cNvPr>
          <p:cNvSpPr/>
          <p:nvPr/>
        </p:nvSpPr>
        <p:spPr>
          <a:xfrm>
            <a:off x="787574" y="5370235"/>
            <a:ext cx="1181039" cy="2484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Password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221BF0B-43CF-27F1-82AD-885AC287A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317" y="593891"/>
            <a:ext cx="876376" cy="9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4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0A655-2925-E270-9006-7E8D2CCA7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69C80-8CC9-92A7-4346-B34E6DC7B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B68AB-A838-3272-604C-6823C847814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906278" y="1316766"/>
            <a:ext cx="5689914" cy="491000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Used to store secret data</a:t>
            </a:r>
          </a:p>
          <a:p>
            <a:pPr lvl="1"/>
            <a:r>
              <a:rPr lang="en-US" dirty="0"/>
              <a:t>Credentials</a:t>
            </a:r>
          </a:p>
          <a:p>
            <a:pPr lvl="1"/>
            <a:r>
              <a:rPr lang="en-US" dirty="0"/>
              <a:t>Certificates</a:t>
            </a:r>
          </a:p>
          <a:p>
            <a:r>
              <a:rPr lang="en-US" dirty="0"/>
              <a:t>Reference secret in deployment/pod</a:t>
            </a:r>
          </a:p>
          <a:p>
            <a:r>
              <a:rPr lang="en-US" dirty="0"/>
              <a:t>Stored in 3</a:t>
            </a:r>
            <a:r>
              <a:rPr lang="en-US" baseline="30000" dirty="0"/>
              <a:t>rd</a:t>
            </a:r>
            <a:r>
              <a:rPr lang="en-US" dirty="0"/>
              <a:t>-party encrypted format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it as Environment Variable or as Properties file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025D3-2BFF-5687-8EF9-4E451AD869C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067DB9-231F-499F-8C8A-57F6E53F6A7E}" type="datetime1">
              <a:rPr lang="en-US" smtClean="0"/>
              <a:t>2/12/2025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D4458-6445-BC59-3E57-3DE73DB921D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BF71E75-63F5-455A-8EF1-77D782988913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F128EE-33C9-C7DA-0A72-F335D1ACD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643" y="1754810"/>
            <a:ext cx="2695724" cy="400586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9B0356-E408-02CC-E855-2E650277A2E5}"/>
              </a:ext>
            </a:extLst>
          </p:cNvPr>
          <p:cNvSpPr/>
          <p:nvPr/>
        </p:nvSpPr>
        <p:spPr>
          <a:xfrm>
            <a:off x="4317740" y="2627539"/>
            <a:ext cx="1212203" cy="36618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Service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83FF96-F668-B166-2B75-0EB3A847E8F3}"/>
              </a:ext>
            </a:extLst>
          </p:cNvPr>
          <p:cNvSpPr/>
          <p:nvPr/>
        </p:nvSpPr>
        <p:spPr>
          <a:xfrm>
            <a:off x="4317741" y="4214111"/>
            <a:ext cx="1248139" cy="36618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Service</a:t>
            </a:r>
          </a:p>
        </p:txBody>
      </p:sp>
      <p:sp>
        <p:nvSpPr>
          <p:cNvPr id="9" name="Arrow: Up-Down 8">
            <a:extLst>
              <a:ext uri="{FF2B5EF4-FFF2-40B4-BE49-F238E27FC236}">
                <a16:creationId xmlns:a16="http://schemas.microsoft.com/office/drawing/2014/main" id="{FAFA13E0-48DD-276A-ABD6-7006B0FF664C}"/>
              </a:ext>
            </a:extLst>
          </p:cNvPr>
          <p:cNvSpPr/>
          <p:nvPr/>
        </p:nvSpPr>
        <p:spPr>
          <a:xfrm>
            <a:off x="4495326" y="2993722"/>
            <a:ext cx="193890" cy="1220389"/>
          </a:xfrm>
          <a:prstGeom prst="up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AE4A1B-E052-FFEE-7D45-27B78D4F9E6A}"/>
              </a:ext>
            </a:extLst>
          </p:cNvPr>
          <p:cNvSpPr txBox="1"/>
          <p:nvPr/>
        </p:nvSpPr>
        <p:spPr>
          <a:xfrm>
            <a:off x="3554964" y="1149734"/>
            <a:ext cx="1530220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ConfigMap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8B38BA-98E7-1DCA-BCDF-33776A4F69F6}"/>
              </a:ext>
            </a:extLst>
          </p:cNvPr>
          <p:cNvSpPr txBox="1"/>
          <p:nvPr/>
        </p:nvSpPr>
        <p:spPr>
          <a:xfrm>
            <a:off x="3554963" y="719902"/>
            <a:ext cx="376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DB_URL =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Postgre_Sql_Service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307A8E66-8177-7F2C-6E68-415C8793D5F5}"/>
              </a:ext>
            </a:extLst>
          </p:cNvPr>
          <p:cNvSpPr/>
          <p:nvPr/>
        </p:nvSpPr>
        <p:spPr>
          <a:xfrm>
            <a:off x="1604865" y="2715208"/>
            <a:ext cx="1129004" cy="10263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4800B38-139D-12B6-606C-C250036467EC}"/>
              </a:ext>
            </a:extLst>
          </p:cNvPr>
          <p:cNvSpPr/>
          <p:nvPr/>
        </p:nvSpPr>
        <p:spPr>
          <a:xfrm>
            <a:off x="1604865" y="2715208"/>
            <a:ext cx="45719" cy="14989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AAC9E8-CC1D-2920-063F-ED6D2B9EA017}"/>
              </a:ext>
            </a:extLst>
          </p:cNvPr>
          <p:cNvSpPr txBox="1"/>
          <p:nvPr/>
        </p:nvSpPr>
        <p:spPr>
          <a:xfrm>
            <a:off x="609600" y="4214111"/>
            <a:ext cx="1537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Changed to </a:t>
            </a:r>
            <a:r>
              <a:rPr lang="en-US" dirty="0" err="1"/>
              <a:t>PostgreSql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E05769-CA67-FCC9-0A63-3717BAA0C8AD}"/>
              </a:ext>
            </a:extLst>
          </p:cNvPr>
          <p:cNvCxnSpPr>
            <a:cxnSpLocks/>
          </p:cNvCxnSpPr>
          <p:nvPr/>
        </p:nvCxnSpPr>
        <p:spPr>
          <a:xfrm flipH="1">
            <a:off x="3637722" y="1519066"/>
            <a:ext cx="536713" cy="866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1B1268B-F9EA-07D4-22C4-4B1F34F3B98F}"/>
              </a:ext>
            </a:extLst>
          </p:cNvPr>
          <p:cNvSpPr/>
          <p:nvPr/>
        </p:nvSpPr>
        <p:spPr>
          <a:xfrm>
            <a:off x="737213" y="4989443"/>
            <a:ext cx="1181039" cy="2484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Username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C9ABEC7-AE25-5C03-ADD9-BBDE069B5321}"/>
              </a:ext>
            </a:extLst>
          </p:cNvPr>
          <p:cNvSpPr/>
          <p:nvPr/>
        </p:nvSpPr>
        <p:spPr>
          <a:xfrm>
            <a:off x="787574" y="5370235"/>
            <a:ext cx="1181039" cy="2484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Password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47347E-18DE-36F5-C83C-50A4062B1A53}"/>
              </a:ext>
            </a:extLst>
          </p:cNvPr>
          <p:cNvSpPr txBox="1"/>
          <p:nvPr/>
        </p:nvSpPr>
        <p:spPr>
          <a:xfrm>
            <a:off x="1868557" y="1149734"/>
            <a:ext cx="1530220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Secret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AA1D45-FA86-F47A-9DEF-6FC8CCFDC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256" y="460123"/>
            <a:ext cx="1943268" cy="10821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52B2F4E-DB0A-B016-8A63-8328A773E4BA}"/>
              </a:ext>
            </a:extLst>
          </p:cNvPr>
          <p:cNvSpPr txBox="1"/>
          <p:nvPr/>
        </p:nvSpPr>
        <p:spPr>
          <a:xfrm>
            <a:off x="7315200" y="4030007"/>
            <a:ext cx="2804096" cy="64633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DB_USER = Username</a:t>
            </a:r>
          </a:p>
          <a:p>
            <a:r>
              <a:rPr lang="en-US" dirty="0">
                <a:solidFill>
                  <a:schemeClr val="accent1"/>
                </a:solidFill>
              </a:rPr>
              <a:t>DB_PWD = Password</a:t>
            </a:r>
          </a:p>
        </p:txBody>
      </p:sp>
      <p:pic>
        <p:nvPicPr>
          <p:cNvPr id="28" name="Graphic 27" descr="Lightbulb with solid fill">
            <a:extLst>
              <a:ext uri="{FF2B5EF4-FFF2-40B4-BE49-F238E27FC236}">
                <a16:creationId xmlns:a16="http://schemas.microsoft.com/office/drawing/2014/main" id="{C418A87C-2372-117F-66FD-C3F75C55C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0256" y="5129361"/>
            <a:ext cx="465448" cy="465448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68B067B-02E8-D52D-4BFF-A1A1C15639FF}"/>
              </a:ext>
            </a:extLst>
          </p:cNvPr>
          <p:cNvCxnSpPr>
            <a:stCxn id="12" idx="2"/>
          </p:cNvCxnSpPr>
          <p:nvPr/>
        </p:nvCxnSpPr>
        <p:spPr>
          <a:xfrm>
            <a:off x="2547257" y="1519066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203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BA534-B602-0D4A-BA70-A4EA512FC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Volume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EB646-39F1-A18E-8F07-E04A13CCD6B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1408" y="1316766"/>
            <a:ext cx="5294783" cy="4910005"/>
          </a:xfrm>
        </p:spPr>
        <p:txBody>
          <a:bodyPr/>
          <a:lstStyle/>
          <a:p>
            <a:r>
              <a:rPr lang="en-US" dirty="0"/>
              <a:t>Storage on </a:t>
            </a:r>
            <a:r>
              <a:rPr lang="en-US" b="1" dirty="0"/>
              <a:t>local</a:t>
            </a:r>
            <a:r>
              <a:rPr lang="en-US" dirty="0"/>
              <a:t> machine</a:t>
            </a:r>
          </a:p>
          <a:p>
            <a:r>
              <a:rPr lang="en-US" dirty="0"/>
              <a:t> or remote, outside of K8s cluster</a:t>
            </a:r>
          </a:p>
          <a:p>
            <a:pPr lvl="1"/>
            <a:r>
              <a:rPr lang="en-US" dirty="0"/>
              <a:t>Cloud or own-premise server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2471C-55D3-9650-5FAB-EF1B59A3A64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067DB9-231F-499F-8C8A-57F6E53F6A7E}" type="datetime1">
              <a:rPr lang="en-US" smtClean="0"/>
              <a:t>2/12/2025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8F9FE-EB20-112E-9228-438AA33B90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BF71E75-63F5-455A-8EF1-77D782988913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63E430-4E5A-2DA6-FEE9-0D0F93609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37" y="1694310"/>
            <a:ext cx="2695724" cy="400586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A2900F-46B5-96A8-FE7C-13E392E78139}"/>
              </a:ext>
            </a:extLst>
          </p:cNvPr>
          <p:cNvSpPr/>
          <p:nvPr/>
        </p:nvSpPr>
        <p:spPr>
          <a:xfrm>
            <a:off x="2874334" y="2567039"/>
            <a:ext cx="1212203" cy="36618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Service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FFD51F4-127D-D5EA-B92F-17814530F3AA}"/>
              </a:ext>
            </a:extLst>
          </p:cNvPr>
          <p:cNvSpPr/>
          <p:nvPr/>
        </p:nvSpPr>
        <p:spPr>
          <a:xfrm>
            <a:off x="2874335" y="4153611"/>
            <a:ext cx="1248139" cy="366183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Service</a:t>
            </a:r>
          </a:p>
        </p:txBody>
      </p:sp>
      <p:sp>
        <p:nvSpPr>
          <p:cNvPr id="9" name="Arrow: Up-Down 8">
            <a:extLst>
              <a:ext uri="{FF2B5EF4-FFF2-40B4-BE49-F238E27FC236}">
                <a16:creationId xmlns:a16="http://schemas.microsoft.com/office/drawing/2014/main" id="{6429DDA4-9F86-9DDC-EF77-79969BAC1F38}"/>
              </a:ext>
            </a:extLst>
          </p:cNvPr>
          <p:cNvSpPr/>
          <p:nvPr/>
        </p:nvSpPr>
        <p:spPr>
          <a:xfrm>
            <a:off x="3051920" y="2933222"/>
            <a:ext cx="193890" cy="1220389"/>
          </a:xfrm>
          <a:prstGeom prst="up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4220B9-AB35-B8B6-8D23-FDA0A8467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654" y="182841"/>
            <a:ext cx="739204" cy="845893"/>
          </a:xfrm>
          <a:prstGeom prst="rect">
            <a:avLst/>
          </a:prstGeom>
        </p:spPr>
      </p:pic>
      <p:pic>
        <p:nvPicPr>
          <p:cNvPr id="12" name="Picture 2" descr="Database Vector Art, Icons, and Graphics for Free Download">
            <a:extLst>
              <a:ext uri="{FF2B5EF4-FFF2-40B4-BE49-F238E27FC236}">
                <a16:creationId xmlns:a16="http://schemas.microsoft.com/office/drawing/2014/main" id="{1CCB1F34-94B5-C102-F78B-79973446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0331" y="1299569"/>
            <a:ext cx="429766" cy="42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BD4CB948-AB4C-BD15-B8D9-8006AEC05C5C}"/>
              </a:ext>
            </a:extLst>
          </p:cNvPr>
          <p:cNvSpPr/>
          <p:nvPr/>
        </p:nvSpPr>
        <p:spPr>
          <a:xfrm>
            <a:off x="2331849" y="5609736"/>
            <a:ext cx="1798983" cy="579845"/>
          </a:xfrm>
          <a:prstGeom prst="wedgeRoundRect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DB Pod restarted 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501BFD-ED94-1E3D-F815-DE11DB64D24A}"/>
              </a:ext>
            </a:extLst>
          </p:cNvPr>
          <p:cNvSpPr txBox="1"/>
          <p:nvPr/>
        </p:nvSpPr>
        <p:spPr>
          <a:xfrm>
            <a:off x="1696740" y="4861303"/>
            <a:ext cx="1270219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highlight>
                  <a:srgbClr val="008000"/>
                </a:highlight>
              </a:rPr>
              <a:t>Volume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DA03292-70BD-5609-2E36-2E15B52FCD16}"/>
              </a:ext>
            </a:extLst>
          </p:cNvPr>
          <p:cNvSpPr/>
          <p:nvPr/>
        </p:nvSpPr>
        <p:spPr>
          <a:xfrm>
            <a:off x="2966959" y="4989443"/>
            <a:ext cx="572002" cy="45719"/>
          </a:xfrm>
          <a:prstGeom prst="rightArrow">
            <a:avLst/>
          </a:prstGeom>
          <a:solidFill>
            <a:schemeClr val="bg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864E0AA-A118-A09A-585A-BAAC55CEF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376" y="2900636"/>
            <a:ext cx="3276884" cy="27586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BCA533C-13B6-EE8B-1ECD-170FD3971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3410" y="4814165"/>
            <a:ext cx="350550" cy="396274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F07DD30-3AED-9F6F-FDB0-0A90E0D6DB2B}"/>
              </a:ext>
            </a:extLst>
          </p:cNvPr>
          <p:cNvSpPr/>
          <p:nvPr/>
        </p:nvSpPr>
        <p:spPr>
          <a:xfrm>
            <a:off x="4222920" y="4789364"/>
            <a:ext cx="1926527" cy="513209"/>
          </a:xfrm>
          <a:prstGeom prst="round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Local/Remote Storage</a:t>
            </a:r>
          </a:p>
        </p:txBody>
      </p:sp>
    </p:spTree>
    <p:extLst>
      <p:ext uri="{BB962C8B-B14F-4D97-AF65-F5344CB8AC3E}">
        <p14:creationId xmlns:p14="http://schemas.microsoft.com/office/powerpoint/2010/main" val="1919545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BC7C0-74B6-5670-1BCA-9BD04368E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10212-4685-3AB6-4E72-E5900032E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D1110-67EE-8C8F-1A7D-4A6C1FF9604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708913" y="274640"/>
            <a:ext cx="5279767" cy="6091106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What if my-app Pod dies or restarted ? </a:t>
            </a:r>
          </a:p>
          <a:p>
            <a:r>
              <a:rPr lang="en-US" sz="2000" dirty="0"/>
              <a:t>Downtime – in prod ?</a:t>
            </a:r>
          </a:p>
          <a:p>
            <a:r>
              <a:rPr lang="en-US" sz="2000" dirty="0"/>
              <a:t>Service is connected to same service.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Define a blueprint for pods - Deployment</a:t>
            </a:r>
          </a:p>
          <a:p>
            <a:r>
              <a:rPr lang="en-US" sz="2000" dirty="0"/>
              <a:t>Specify how many replicas</a:t>
            </a:r>
          </a:p>
          <a:p>
            <a:r>
              <a:rPr lang="en-US" sz="2000" dirty="0"/>
              <a:t>You create Deployments </a:t>
            </a:r>
          </a:p>
          <a:p>
            <a:r>
              <a:rPr lang="en-US" sz="2000" dirty="0"/>
              <a:t>Abstraction on pod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D5E1A-82BC-12B3-25A5-FC40D001C4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067DB9-231F-499F-8C8A-57F6E53F6A7E}" type="datetime1">
              <a:rPr lang="en-US" smtClean="0"/>
              <a:t>2/12/2025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43B7C-C14E-0142-E91D-FF8ECD8A1C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BF71E75-63F5-455A-8EF1-77D782988913}" type="slidenum">
              <a:rPr lang="fr-FR" smtClean="0"/>
              <a:pPr/>
              <a:t>18</a:t>
            </a:fld>
            <a:endParaRPr lang="fr-FR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06802B-D9E6-FE2A-BC6A-F2B07745FCCF}"/>
              </a:ext>
            </a:extLst>
          </p:cNvPr>
          <p:cNvGrpSpPr/>
          <p:nvPr/>
        </p:nvGrpSpPr>
        <p:grpSpPr>
          <a:xfrm>
            <a:off x="629277" y="2220911"/>
            <a:ext cx="3279237" cy="4005860"/>
            <a:chOff x="843237" y="1694310"/>
            <a:chExt cx="3279237" cy="40058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1297CBA-A67A-7AD9-D432-0C89A5017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237" y="1694310"/>
              <a:ext cx="2695724" cy="4005860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C3D7239-A91C-282C-8E01-67A70BD91A48}"/>
                </a:ext>
              </a:extLst>
            </p:cNvPr>
            <p:cNvSpPr/>
            <p:nvPr/>
          </p:nvSpPr>
          <p:spPr>
            <a:xfrm>
              <a:off x="2874334" y="2567039"/>
              <a:ext cx="1212203" cy="366183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Service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0D7DF00-4B4A-6174-E27A-20556D798F58}"/>
                </a:ext>
              </a:extLst>
            </p:cNvPr>
            <p:cNvSpPr/>
            <p:nvPr/>
          </p:nvSpPr>
          <p:spPr>
            <a:xfrm>
              <a:off x="2874335" y="4153611"/>
              <a:ext cx="1248139" cy="366183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Service</a:t>
              </a:r>
            </a:p>
          </p:txBody>
        </p:sp>
        <p:sp>
          <p:nvSpPr>
            <p:cNvPr id="9" name="Arrow: Up-Down 8">
              <a:extLst>
                <a:ext uri="{FF2B5EF4-FFF2-40B4-BE49-F238E27FC236}">
                  <a16:creationId xmlns:a16="http://schemas.microsoft.com/office/drawing/2014/main" id="{18A3198E-69D0-ECDE-C3DF-2A04C7A42D78}"/>
                </a:ext>
              </a:extLst>
            </p:cNvPr>
            <p:cNvSpPr/>
            <p:nvPr/>
          </p:nvSpPr>
          <p:spPr>
            <a:xfrm>
              <a:off x="3051920" y="2933222"/>
              <a:ext cx="193890" cy="1220389"/>
            </a:xfrm>
            <a:prstGeom prst="upDownArrow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ication Sign 13">
              <a:extLst>
                <a:ext uri="{FF2B5EF4-FFF2-40B4-BE49-F238E27FC236}">
                  <a16:creationId xmlns:a16="http://schemas.microsoft.com/office/drawing/2014/main" id="{6C286B7C-0672-33B3-2866-FC4FF83C3114}"/>
                </a:ext>
              </a:extLst>
            </p:cNvPr>
            <p:cNvSpPr/>
            <p:nvPr/>
          </p:nvSpPr>
          <p:spPr>
            <a:xfrm>
              <a:off x="1472591" y="2443758"/>
              <a:ext cx="1173048" cy="1500809"/>
            </a:xfrm>
            <a:prstGeom prst="mathMultiply">
              <a:avLst/>
            </a:prstGeom>
            <a:gradFill flip="none" rotWithShape="1">
              <a:gsLst>
                <a:gs pos="97920">
                  <a:srgbClr val="FFF160"/>
                </a:gs>
                <a:gs pos="0">
                  <a:srgbClr val="FF0000"/>
                </a:gs>
                <a:gs pos="100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4" descr="Sad face Large size of yellow emoji smile 20558967 Vector Art at Vecteezy">
            <a:extLst>
              <a:ext uri="{FF2B5EF4-FFF2-40B4-BE49-F238E27FC236}">
                <a16:creationId xmlns:a16="http://schemas.microsoft.com/office/drawing/2014/main" id="{6ED236DF-A98F-F2B9-6870-343934893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896" y="558645"/>
            <a:ext cx="470089" cy="47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BEF17B-C403-0935-BF53-2D837D129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17" y="1381220"/>
            <a:ext cx="4153575" cy="6477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C409123-BBB1-D612-03DB-B90AD2BA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657" y="2260378"/>
            <a:ext cx="2695724" cy="4005860"/>
          </a:xfrm>
          <a:prstGeom prst="rect">
            <a:avLst/>
          </a:prstGeom>
        </p:spPr>
      </p:pic>
      <p:sp>
        <p:nvSpPr>
          <p:cNvPr id="29" name="Arrow: Up-Down 28">
            <a:extLst>
              <a:ext uri="{FF2B5EF4-FFF2-40B4-BE49-F238E27FC236}">
                <a16:creationId xmlns:a16="http://schemas.microsoft.com/office/drawing/2014/main" id="{2B54B4EB-FF90-A6F7-8D8C-7070D581C8B0}"/>
              </a:ext>
            </a:extLst>
          </p:cNvPr>
          <p:cNvSpPr/>
          <p:nvPr/>
        </p:nvSpPr>
        <p:spPr>
          <a:xfrm rot="16200000">
            <a:off x="3955342" y="3061077"/>
            <a:ext cx="256806" cy="518176"/>
          </a:xfrm>
          <a:prstGeom prst="up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B61C5FA-5E8B-FDCD-CEAE-51E99D331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2897" y="1666694"/>
            <a:ext cx="1691787" cy="2054069"/>
          </a:xfrm>
          <a:prstGeom prst="rect">
            <a:avLst/>
          </a:prstGeom>
          <a:solidFill>
            <a:srgbClr val="002060">
              <a:alpha val="99000"/>
            </a:srgbClr>
          </a:solidFill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EFD91F7-F918-84E8-50EA-8DD4566AE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6520" y="3248667"/>
            <a:ext cx="2491956" cy="1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24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364A3-0A04-E79A-FD56-3A40782B1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89BFE-F709-04A1-8B9D-AC1F4D3A3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Deployment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54611-E248-B7AD-75CE-43D8D021DB4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067DB9-231F-499F-8C8A-57F6E53F6A7E}" type="datetime1">
              <a:rPr lang="en-US" smtClean="0"/>
              <a:t>2/12/2025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5A8102-CAC7-4AE6-CCCF-1A2CAA9AC0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BF71E75-63F5-455A-8EF1-77D782988913}" type="slidenum">
              <a:rPr lang="fr-FR" smtClean="0"/>
              <a:pPr/>
              <a:t>19</a:t>
            </a:fld>
            <a:endParaRPr lang="fr-FR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A5E1BA-7EE4-996A-1C0A-1DDCE1FEEEA7}"/>
              </a:ext>
            </a:extLst>
          </p:cNvPr>
          <p:cNvGrpSpPr/>
          <p:nvPr/>
        </p:nvGrpSpPr>
        <p:grpSpPr>
          <a:xfrm>
            <a:off x="629277" y="2220911"/>
            <a:ext cx="3279237" cy="4005860"/>
            <a:chOff x="843237" y="1694310"/>
            <a:chExt cx="3279237" cy="40058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BCB019B-3073-F8A7-879A-CDBC9AC8A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237" y="1694310"/>
              <a:ext cx="2695724" cy="4005860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F6A03C0-7DD8-52B4-86EF-B0726DDEC2E6}"/>
                </a:ext>
              </a:extLst>
            </p:cNvPr>
            <p:cNvSpPr/>
            <p:nvPr/>
          </p:nvSpPr>
          <p:spPr>
            <a:xfrm>
              <a:off x="2874334" y="2567039"/>
              <a:ext cx="1212203" cy="366183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Service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4061F09-768A-899F-0C25-0C70B333BE2C}"/>
                </a:ext>
              </a:extLst>
            </p:cNvPr>
            <p:cNvSpPr/>
            <p:nvPr/>
          </p:nvSpPr>
          <p:spPr>
            <a:xfrm>
              <a:off x="2874335" y="4153611"/>
              <a:ext cx="1248139" cy="366183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Service</a:t>
              </a:r>
            </a:p>
          </p:txBody>
        </p:sp>
        <p:sp>
          <p:nvSpPr>
            <p:cNvPr id="9" name="Arrow: Up-Down 8">
              <a:extLst>
                <a:ext uri="{FF2B5EF4-FFF2-40B4-BE49-F238E27FC236}">
                  <a16:creationId xmlns:a16="http://schemas.microsoft.com/office/drawing/2014/main" id="{AA03F734-5EEF-04E6-EDF1-EBE4EC972CBA}"/>
                </a:ext>
              </a:extLst>
            </p:cNvPr>
            <p:cNvSpPr/>
            <p:nvPr/>
          </p:nvSpPr>
          <p:spPr>
            <a:xfrm>
              <a:off x="3051920" y="2933222"/>
              <a:ext cx="193890" cy="1220389"/>
            </a:xfrm>
            <a:prstGeom prst="upDownArrow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ultiplication Sign 13">
              <a:extLst>
                <a:ext uri="{FF2B5EF4-FFF2-40B4-BE49-F238E27FC236}">
                  <a16:creationId xmlns:a16="http://schemas.microsoft.com/office/drawing/2014/main" id="{46C082FC-DF2D-5F1C-A495-6DC81C55A2FE}"/>
                </a:ext>
              </a:extLst>
            </p:cNvPr>
            <p:cNvSpPr/>
            <p:nvPr/>
          </p:nvSpPr>
          <p:spPr>
            <a:xfrm>
              <a:off x="1472591" y="2443758"/>
              <a:ext cx="1173048" cy="1500809"/>
            </a:xfrm>
            <a:prstGeom prst="mathMultiply">
              <a:avLst/>
            </a:prstGeom>
            <a:gradFill flip="none" rotWithShape="1">
              <a:gsLst>
                <a:gs pos="97920">
                  <a:srgbClr val="FFF160"/>
                </a:gs>
                <a:gs pos="0">
                  <a:srgbClr val="FF0000"/>
                </a:gs>
                <a:gs pos="100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4AC8D7C-4004-3F4F-1D7F-74B3B3D7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657" y="2260378"/>
            <a:ext cx="2695724" cy="4005860"/>
          </a:xfrm>
          <a:prstGeom prst="rect">
            <a:avLst/>
          </a:prstGeom>
        </p:spPr>
      </p:pic>
      <p:sp>
        <p:nvSpPr>
          <p:cNvPr id="29" name="Arrow: Up-Down 28">
            <a:extLst>
              <a:ext uri="{FF2B5EF4-FFF2-40B4-BE49-F238E27FC236}">
                <a16:creationId xmlns:a16="http://schemas.microsoft.com/office/drawing/2014/main" id="{0872016F-A0C6-5696-14F1-03629678BEF5}"/>
              </a:ext>
            </a:extLst>
          </p:cNvPr>
          <p:cNvSpPr/>
          <p:nvPr/>
        </p:nvSpPr>
        <p:spPr>
          <a:xfrm rot="16200000">
            <a:off x="3955342" y="3061077"/>
            <a:ext cx="256806" cy="518176"/>
          </a:xfrm>
          <a:prstGeom prst="up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BA6DBA9-8EE5-51C3-0189-402DDE3FC087}"/>
                  </a:ext>
                </a:extLst>
              </p14:cNvPr>
              <p14:cNvContentPartPr/>
              <p14:nvPr/>
            </p14:nvContentPartPr>
            <p14:xfrm>
              <a:off x="3438131" y="1918252"/>
              <a:ext cx="3738425" cy="4438587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BA6DBA9-8EE5-51C3-0189-402DDE3FC0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0130" y="1882611"/>
                <a:ext cx="3774067" cy="4510229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807DF9F2-3603-0B31-22FA-79EBE2912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421" y="2758574"/>
            <a:ext cx="990686" cy="9983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721997-FED0-47C1-E8E7-21393B612D07}"/>
              </a:ext>
            </a:extLst>
          </p:cNvPr>
          <p:cNvSpPr txBox="1"/>
          <p:nvPr/>
        </p:nvSpPr>
        <p:spPr>
          <a:xfrm>
            <a:off x="8400256" y="2813492"/>
            <a:ext cx="228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Avoid Downtime</a:t>
            </a:r>
          </a:p>
        </p:txBody>
      </p:sp>
    </p:spTree>
    <p:extLst>
      <p:ext uri="{BB962C8B-B14F-4D97-AF65-F5344CB8AC3E}">
        <p14:creationId xmlns:p14="http://schemas.microsoft.com/office/powerpoint/2010/main" val="2109933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DED35-AF90-4383-28DD-4A4D3335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CA8CB-65B6-62F4-626D-024489119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Kubernetes ? </a:t>
            </a:r>
          </a:p>
          <a:p>
            <a:endParaRPr lang="en-US" dirty="0"/>
          </a:p>
          <a:p>
            <a:r>
              <a:rPr lang="en-US" dirty="0"/>
              <a:t>What problem does it solve ? </a:t>
            </a:r>
          </a:p>
          <a:p>
            <a:endParaRPr lang="en-US" dirty="0"/>
          </a:p>
          <a:p>
            <a:r>
              <a:rPr lang="en-US" dirty="0"/>
              <a:t>Kubernetes Architecture</a:t>
            </a:r>
          </a:p>
          <a:p>
            <a:endParaRPr lang="en-US" dirty="0"/>
          </a:p>
          <a:p>
            <a:r>
              <a:rPr lang="en-US" dirty="0"/>
              <a:t>K8s Components </a:t>
            </a:r>
          </a:p>
          <a:p>
            <a:endParaRPr lang="en-US" dirty="0"/>
          </a:p>
          <a:p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071230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E2AD-2C8B-A04B-E8A8-2BE90AF5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K8s Components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952AF5-B846-1C66-D04B-9637367C4A0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818119" y="1229232"/>
            <a:ext cx="5654530" cy="24538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C8FB0-27A5-F7CA-33D3-6E7D8BF2E55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067DB9-231F-499F-8C8A-57F6E53F6A7E}" type="datetime1">
              <a:rPr lang="en-US" smtClean="0"/>
              <a:t>2/12/2025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957C8-BCD4-16A9-3EFD-19E005E2B1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BF71E75-63F5-455A-8EF1-77D782988913}" type="slidenum">
              <a:rPr lang="fr-FR" smtClean="0"/>
              <a:pPr/>
              <a:t>20</a:t>
            </a:fld>
            <a:endParaRPr lang="fr-FR"/>
          </a:p>
        </p:txBody>
      </p:sp>
      <p:pic>
        <p:nvPicPr>
          <p:cNvPr id="6" name="Picture 2" descr="Kubernetes (@kubernetesio) / X">
            <a:extLst>
              <a:ext uri="{FF2B5EF4-FFF2-40B4-BE49-F238E27FC236}">
                <a16:creationId xmlns:a16="http://schemas.microsoft.com/office/drawing/2014/main" id="{C8CE6B11-2886-71F8-57AC-4947DE52F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792" y="174389"/>
            <a:ext cx="954593" cy="95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0BEBF3-4C29-6074-59EB-F2BD97A46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75" y="4089217"/>
            <a:ext cx="5982218" cy="1661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68C809-276C-6BA3-2C8E-9AAB49EAA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776" y="1314837"/>
            <a:ext cx="5311600" cy="9525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B71B1B-745D-4210-7CCB-E1B6496E5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5722" y="2540191"/>
            <a:ext cx="5386141" cy="21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69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C1FF5-0846-5B92-95CD-FEE9E33C7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7F464-CE4C-E9A2-9F3F-AD5EA9F03FA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823" y="1216198"/>
            <a:ext cx="4583080" cy="2962471"/>
          </a:xfrm>
        </p:spPr>
        <p:txBody>
          <a:bodyPr>
            <a:normAutofit/>
          </a:bodyPr>
          <a:lstStyle/>
          <a:p>
            <a:r>
              <a:rPr lang="en-US" sz="2000" dirty="0"/>
              <a:t>Declarative format</a:t>
            </a:r>
          </a:p>
          <a:p>
            <a:r>
              <a:rPr lang="en-US" sz="2000" dirty="0"/>
              <a:t>Is == Should</a:t>
            </a:r>
          </a:p>
          <a:p>
            <a:r>
              <a:rPr lang="en-US" sz="2000" b="1" dirty="0"/>
              <a:t>Controller Manager </a:t>
            </a:r>
            <a:r>
              <a:rPr lang="en-US" sz="2000" dirty="0"/>
              <a:t>checks:</a:t>
            </a:r>
          </a:p>
          <a:p>
            <a:pPr marL="0" indent="0">
              <a:buNone/>
            </a:pPr>
            <a:r>
              <a:rPr lang="en-US" sz="2000" dirty="0"/>
              <a:t>     desired state == actual state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490D0-BF3B-39F2-57B8-A39B33285E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067DB9-231F-499F-8C8A-57F6E53F6A7E}" type="datetime1">
              <a:rPr lang="en-US" smtClean="0"/>
              <a:t>2/12/2025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2FE6C-76FF-D325-0277-7014963D723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BF71E75-63F5-455A-8EF1-77D782988913}" type="slidenum">
              <a:rPr lang="fr-FR" smtClean="0"/>
              <a:pPr/>
              <a:t>21</a:t>
            </a:fld>
            <a:endParaRPr lang="fr-FR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0549DB-50E5-0011-2BB3-5B418A5D22AC}"/>
              </a:ext>
            </a:extLst>
          </p:cNvPr>
          <p:cNvGrpSpPr/>
          <p:nvPr/>
        </p:nvGrpSpPr>
        <p:grpSpPr>
          <a:xfrm>
            <a:off x="8248690" y="629618"/>
            <a:ext cx="4357439" cy="4135630"/>
            <a:chOff x="7224961" y="873692"/>
            <a:chExt cx="3924076" cy="335379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50E3F59-6E8A-6417-D686-E2ECA29B73D0}"/>
                </a:ext>
              </a:extLst>
            </p:cNvPr>
            <p:cNvGrpSpPr/>
            <p:nvPr/>
          </p:nvGrpSpPr>
          <p:grpSpPr>
            <a:xfrm>
              <a:off x="7224961" y="873692"/>
              <a:ext cx="3924076" cy="3353796"/>
              <a:chOff x="4273039" y="118318"/>
              <a:chExt cx="3924076" cy="3353796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2AB9129F-33C9-F4B6-DDDA-9E60E7433B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72705" y="441856"/>
                <a:ext cx="230419" cy="71945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E7C8113-C65F-19A6-F619-9D325410B798}"/>
                  </a:ext>
                </a:extLst>
              </p:cNvPr>
              <p:cNvGrpSpPr/>
              <p:nvPr/>
            </p:nvGrpSpPr>
            <p:grpSpPr>
              <a:xfrm>
                <a:off x="4273039" y="118318"/>
                <a:ext cx="3924076" cy="3353796"/>
                <a:chOff x="6916487" y="-8115"/>
                <a:chExt cx="3924076" cy="3353796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8F3DFB26-E81F-4443-1AE9-AB24FF930A4B}"/>
                    </a:ext>
                  </a:extLst>
                </p:cNvPr>
                <p:cNvSpPr/>
                <p:nvPr/>
              </p:nvSpPr>
              <p:spPr>
                <a:xfrm>
                  <a:off x="6916487" y="-8115"/>
                  <a:ext cx="650475" cy="289276"/>
                </a:xfrm>
                <a:prstGeom prst="round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2060"/>
                      </a:solidFill>
                    </a:rPr>
                    <a:t>UI</a:t>
                  </a:r>
                </a:p>
              </p:txBody>
            </p:sp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4EBCD8D8-FE6E-E56B-5BF8-FB18A41F3066}"/>
                    </a:ext>
                  </a:extLst>
                </p:cNvPr>
                <p:cNvSpPr/>
                <p:nvPr/>
              </p:nvSpPr>
              <p:spPr>
                <a:xfrm>
                  <a:off x="7841774" y="2540"/>
                  <a:ext cx="650475" cy="289276"/>
                </a:xfrm>
                <a:prstGeom prst="round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API</a:t>
                  </a:r>
                </a:p>
              </p:txBody>
            </p:sp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D94621A5-7C58-23CB-9CD8-AC4A42E333B7}"/>
                    </a:ext>
                  </a:extLst>
                </p:cNvPr>
                <p:cNvSpPr/>
                <p:nvPr/>
              </p:nvSpPr>
              <p:spPr>
                <a:xfrm>
                  <a:off x="8777944" y="13194"/>
                  <a:ext cx="650475" cy="289276"/>
                </a:xfrm>
                <a:prstGeom prst="round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CLI</a:t>
                  </a:r>
                </a:p>
              </p:txBody>
            </p: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C5909419-E5F7-0D39-E674-69CBC46065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96840" y="291873"/>
                  <a:ext cx="359239" cy="689532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4E486567-EC10-4EA0-7FBD-A3CBF22968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13727" y="281161"/>
                  <a:ext cx="37525" cy="700244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44BE25A-14AF-7487-0A34-7A289FA42FE5}"/>
                    </a:ext>
                  </a:extLst>
                </p:cNvPr>
                <p:cNvSpPr txBox="1"/>
                <p:nvPr/>
              </p:nvSpPr>
              <p:spPr>
                <a:xfrm>
                  <a:off x="9384706" y="1216174"/>
                  <a:ext cx="1264050" cy="2995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API Server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978C854-75AF-1D1E-DBD7-17F92A572A48}"/>
                    </a:ext>
                  </a:extLst>
                </p:cNvPr>
                <p:cNvSpPr txBox="1"/>
                <p:nvPr/>
              </p:nvSpPr>
              <p:spPr>
                <a:xfrm>
                  <a:off x="9422690" y="1572940"/>
                  <a:ext cx="139972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Controller Manager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3AE88DB-D62C-A7F3-CF93-7220B04F0C26}"/>
                    </a:ext>
                  </a:extLst>
                </p:cNvPr>
                <p:cNvSpPr txBox="1"/>
                <p:nvPr/>
              </p:nvSpPr>
              <p:spPr>
                <a:xfrm>
                  <a:off x="9408301" y="2129511"/>
                  <a:ext cx="139972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Scheduler</a:t>
                  </a:r>
                  <a:endParaRPr lang="en-US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137BB43-C4B0-3CEF-C2AC-F905AD26E802}"/>
                    </a:ext>
                  </a:extLst>
                </p:cNvPr>
                <p:cNvSpPr txBox="1"/>
                <p:nvPr/>
              </p:nvSpPr>
              <p:spPr>
                <a:xfrm>
                  <a:off x="9440834" y="2514073"/>
                  <a:ext cx="13997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err="1"/>
                    <a:t>etcd</a:t>
                  </a:r>
                  <a:endParaRPr lang="en-US" dirty="0"/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C5863108-8FD2-39FA-541A-DE6C535A7447}"/>
                    </a:ext>
                  </a:extLst>
                </p:cNvPr>
                <p:cNvGrpSpPr/>
                <p:nvPr/>
              </p:nvGrpSpPr>
              <p:grpSpPr>
                <a:xfrm>
                  <a:off x="7047976" y="1009184"/>
                  <a:ext cx="2320971" cy="2336497"/>
                  <a:chOff x="7358649" y="1968803"/>
                  <a:chExt cx="2763297" cy="3526971"/>
                </a:xfrm>
              </p:grpSpPr>
              <p:sp>
                <p:nvSpPr>
                  <p:cNvPr id="19" name="Rectangle: Rounded Corners 18">
                    <a:extLst>
                      <a:ext uri="{FF2B5EF4-FFF2-40B4-BE49-F238E27FC236}">
                        <a16:creationId xmlns:a16="http://schemas.microsoft.com/office/drawing/2014/main" id="{5BD2F00B-8483-4C3C-AFC3-670F43B14C20}"/>
                      </a:ext>
                    </a:extLst>
                  </p:cNvPr>
                  <p:cNvSpPr/>
                  <p:nvPr/>
                </p:nvSpPr>
                <p:spPr>
                  <a:xfrm>
                    <a:off x="7358649" y="1968803"/>
                    <a:ext cx="2763297" cy="3526971"/>
                  </a:xfrm>
                  <a:prstGeom prst="roundRect">
                    <a:avLst/>
                  </a:prstGeom>
                  <a:solidFill>
                    <a:schemeClr val="accent1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6226A164-0B65-56CE-4724-85E05F6BA3D3}"/>
                      </a:ext>
                    </a:extLst>
                  </p:cNvPr>
                  <p:cNvSpPr txBox="1"/>
                  <p:nvPr/>
                </p:nvSpPr>
                <p:spPr>
                  <a:xfrm>
                    <a:off x="7632920" y="5044532"/>
                    <a:ext cx="223934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Control Plane</a:t>
                    </a:r>
                  </a:p>
                </p:txBody>
              </p:sp>
              <p:pic>
                <p:nvPicPr>
                  <p:cNvPr id="21" name="Picture 4" descr="Docker, containers, VMs and ...">
                    <a:extLst>
                      <a:ext uri="{FF2B5EF4-FFF2-40B4-BE49-F238E27FC236}">
                        <a16:creationId xmlns:a16="http://schemas.microsoft.com/office/drawing/2014/main" id="{88F8D197-D045-3818-6A8E-1117E5BAA8B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211367" y="2533820"/>
                    <a:ext cx="814439" cy="37400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2" name="Picture 4" descr="Docker, containers, VMs and ...">
                    <a:extLst>
                      <a:ext uri="{FF2B5EF4-FFF2-40B4-BE49-F238E27FC236}">
                        <a16:creationId xmlns:a16="http://schemas.microsoft.com/office/drawing/2014/main" id="{063BBBEF-F3CF-9F35-BBBC-31553A6B57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211367" y="3180174"/>
                    <a:ext cx="814439" cy="37400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4" descr="Docker, containers, VMs and ...">
                    <a:extLst>
                      <a:ext uri="{FF2B5EF4-FFF2-40B4-BE49-F238E27FC236}">
                        <a16:creationId xmlns:a16="http://schemas.microsoft.com/office/drawing/2014/main" id="{358564BA-825D-C2A6-08A3-E050F91C042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220697" y="3764842"/>
                    <a:ext cx="814439" cy="37400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" name="Picture 2" descr="Database Vector Art, Icons, and Graphics for Free Download">
                    <a:extLst>
                      <a:ext uri="{FF2B5EF4-FFF2-40B4-BE49-F238E27FC236}">
                        <a16:creationId xmlns:a16="http://schemas.microsoft.com/office/drawing/2014/main" id="{A8F07FF8-71C7-BC3A-D4C1-D524F57399E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473551" y="4285493"/>
                    <a:ext cx="429766" cy="4297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C5C68EB-66BA-7E6F-3D37-26FBAD6C3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7850" y="1416323"/>
              <a:ext cx="693480" cy="464860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3F3BAF16-C326-1E9F-AB3C-FE65DDBC5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0836" y="1447914"/>
            <a:ext cx="2898874" cy="41980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53ABB03-7CD8-7115-47F1-3467C5E20D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7515" y="4195206"/>
            <a:ext cx="1569856" cy="16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68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10CFA-3AD4-4D44-DDDE-F3846C7A3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parts of Configuration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B0959-077E-2EB0-C7F8-28C130F7CD8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067DB9-231F-499F-8C8A-57F6E53F6A7E}" type="datetime1">
              <a:rPr lang="en-US" smtClean="0"/>
              <a:t>2/12/2025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F074C-F047-2FE4-FBF8-41CF988054D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BF71E75-63F5-455A-8EF1-77D782988913}" type="slidenum">
              <a:rPr lang="fr-FR" smtClean="0"/>
              <a:pPr/>
              <a:t>22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D936E2-928C-7B00-1959-7F4D98018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82" y="1316767"/>
            <a:ext cx="10972800" cy="480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0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3B1B-3B29-452F-882C-BCC5D7D69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parts of Configuration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5BAE7-30DD-9316-60A0-FEB23435F35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067DB9-231F-499F-8C8A-57F6E53F6A7E}" type="datetime1">
              <a:rPr lang="en-US" smtClean="0"/>
              <a:t>2/12/2025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78F3AE-C038-3487-7D82-785FD90C45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BF71E75-63F5-455A-8EF1-77D782988913}" type="slidenum">
              <a:rPr lang="fr-FR" smtClean="0"/>
              <a:pPr/>
              <a:t>23</a:t>
            </a:fld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3EAD6A-28EF-7A8D-F062-175736B90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70" y="1412352"/>
            <a:ext cx="7302053" cy="3398815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2B5DEA4-B6F8-3E04-5D00-E96AE8707BF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42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9A2F8-2251-93F0-D80B-91E300C7C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parts of Configuration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49BC4-A998-78F7-7E27-67AB5CC2FFF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067DB9-231F-499F-8C8A-57F6E53F6A7E}" type="datetime1">
              <a:rPr lang="en-US" smtClean="0"/>
              <a:t>2/12/2025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FD9B7-2975-83A2-27D5-3539EA75166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BF71E75-63F5-455A-8EF1-77D782988913}" type="slidenum">
              <a:rPr lang="fr-FR" smtClean="0"/>
              <a:pPr/>
              <a:t>24</a:t>
            </a:fld>
            <a:endParaRPr lang="fr-FR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711F7E2-CEF6-30B1-A9EC-9F24E1CCBDE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726251" y="1307667"/>
            <a:ext cx="7674005" cy="365791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62BF2D-8079-232C-345B-C44047FA2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858" y="3980342"/>
            <a:ext cx="4130398" cy="4648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0AD934-F913-CEF1-6728-F44C74998E8A}"/>
              </a:ext>
            </a:extLst>
          </p:cNvPr>
          <p:cNvSpPr txBox="1"/>
          <p:nvPr/>
        </p:nvSpPr>
        <p:spPr>
          <a:xfrm>
            <a:off x="9804896" y="2575249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Self healing feature</a:t>
            </a:r>
          </a:p>
        </p:txBody>
      </p:sp>
    </p:spTree>
    <p:extLst>
      <p:ext uri="{BB962C8B-B14F-4D97-AF65-F5344CB8AC3E}">
        <p14:creationId xmlns:p14="http://schemas.microsoft.com/office/powerpoint/2010/main" val="2483749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96329-8EF2-5240-90AE-69D63DA73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parts of Configuration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FE9ED-50EB-6F94-1632-7984DDB39D1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067DB9-231F-499F-8C8A-57F6E53F6A7E}" type="datetime1">
              <a:rPr lang="en-US" smtClean="0"/>
              <a:t>2/12/2025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2A34E-52E2-43DD-E122-9DA03119AC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BF71E75-63F5-455A-8EF1-77D782988913}" type="slidenum">
              <a:rPr lang="fr-FR" smtClean="0"/>
              <a:pPr/>
              <a:t>25</a:t>
            </a:fld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B6E034-26B6-4291-FE11-39B82D512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31" y="1414511"/>
            <a:ext cx="7407282" cy="4176122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D12E1E1-44C4-E7B6-B6F3-A295FFD75BD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061434" y="1316766"/>
            <a:ext cx="3534758" cy="491000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20C2C2-8E1F-5CE5-F9D4-F8204CF63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119" y="5590633"/>
            <a:ext cx="3238781" cy="3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62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C1D87-82ED-8027-8EEB-1F82290C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parts of Configuration file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E392C4-8587-AC36-DEA1-33E911BBF85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953218" y="1397271"/>
            <a:ext cx="8314140" cy="474767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9798D-257A-790B-C3E0-2B94D325DB7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067DB9-231F-499F-8C8A-57F6E53F6A7E}" type="datetime1">
              <a:rPr lang="en-US" smtClean="0"/>
              <a:t>2/12/2025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FFE8B-7657-DC2C-80B9-EA0ACAE5A3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BF71E75-63F5-455A-8EF1-77D782988913}" type="slidenum">
              <a:rPr lang="fr-FR" smtClean="0"/>
              <a:pPr/>
              <a:t>26</a:t>
            </a:fld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B4D357-CC16-0F3E-C715-1787A1D24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458" y="1500973"/>
            <a:ext cx="1417443" cy="19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39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05E69-52BA-DA20-F818-DBB6A9ED7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the K8s get this </a:t>
            </a:r>
            <a:r>
              <a:rPr lang="en-US" b="1" dirty="0"/>
              <a:t>Status Data ?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9188AB-C3E9-1640-9265-77178FB0550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005303" y="1243888"/>
            <a:ext cx="7268807" cy="395873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22C24-366A-220F-3ED3-559BAD49581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067DB9-231F-499F-8C8A-57F6E53F6A7E}" type="datetime1">
              <a:rPr lang="en-US" smtClean="0"/>
              <a:t>2/12/2025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B601E-E7E7-BA60-35B4-350817818E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BF71E75-63F5-455A-8EF1-77D782988913}" type="slidenum">
              <a:rPr lang="fr-FR" smtClean="0"/>
              <a:pPr/>
              <a:t>27</a:t>
            </a:fld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B463FE-AA14-E86D-1952-F200FCB54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256" y="1669857"/>
            <a:ext cx="3513124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8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9B0E4-C4A8-3084-0D5A-024B134E6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configuration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11C79-416E-8B49-0D1D-97E576E093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85388" y="1316766"/>
            <a:ext cx="7210803" cy="4766793"/>
          </a:xfrm>
        </p:spPr>
        <p:txBody>
          <a:bodyPr/>
          <a:lstStyle/>
          <a:p>
            <a:r>
              <a:rPr lang="en-US" dirty="0"/>
              <a:t>human friendly data serialization standard for all programming languages</a:t>
            </a:r>
          </a:p>
          <a:p>
            <a:endParaRPr lang="en-US" dirty="0"/>
          </a:p>
          <a:p>
            <a:r>
              <a:rPr lang="en-US" dirty="0"/>
              <a:t>Syntax: strict indentation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Store the config file with your 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64B05-EEC6-7926-0D75-2E81019FE65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067DB9-231F-499F-8C8A-57F6E53F6A7E}" type="datetime1">
              <a:rPr lang="en-US" smtClean="0"/>
              <a:t>2/12/2025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288C2-A8BE-A5DA-8A3B-12B862609B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BF71E75-63F5-455A-8EF1-77D782988913}" type="slidenum">
              <a:rPr lang="fr-FR" smtClean="0"/>
              <a:pPr/>
              <a:t>28</a:t>
            </a:fld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CADAA4-0E99-39BC-790F-D7D5CC8E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40" y="1140504"/>
            <a:ext cx="3292125" cy="31016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8D8708-D4C9-9DA5-7CDD-28955D470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823" y="3111329"/>
            <a:ext cx="3886537" cy="95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3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B55CF-DE18-6CA4-B83B-9C11CDDD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2776471"/>
          </a:xfrm>
        </p:spPr>
        <p:txBody>
          <a:bodyPr/>
          <a:lstStyle/>
          <a:p>
            <a:r>
              <a:rPr lang="en-US" dirty="0"/>
              <a:t>Example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1A9DB-0BEA-153C-C654-9A34EFFF090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6067DB9-231F-499F-8C8A-57F6E53F6A7E}" type="datetime1">
              <a:rPr lang="en-US" smtClean="0"/>
              <a:t>2/12/2025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0D6A0-DD32-BA57-D819-0C88046646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BF71E75-63F5-455A-8EF1-77D782988913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9609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4FF99-B9A2-0E1A-2AC3-D10F95C41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latin typeface="Arial" panose="020B0604020202020204" pitchFamily="34" charset="0"/>
              </a:rPr>
              <a:t>What is Kubernetes </a:t>
            </a:r>
            <a:r>
              <a:rPr lang="en-US" dirty="0">
                <a:effectLst/>
                <a:latin typeface="Calibri" panose="020F0502020204030204" pitchFamily="34" charset="0"/>
              </a:rPr>
              <a:t>? </a:t>
            </a: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50182-DBAE-E2BA-DB67-36ED7883B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Open-source container orchestration tool</a:t>
            </a:r>
          </a:p>
          <a:p>
            <a:endParaRPr lang="en-US" dirty="0"/>
          </a:p>
          <a:p>
            <a:r>
              <a:rPr lang="en-US" dirty="0"/>
              <a:t>Developed by Google</a:t>
            </a:r>
          </a:p>
          <a:p>
            <a:endParaRPr lang="en-US" dirty="0"/>
          </a:p>
          <a:p>
            <a:r>
              <a:rPr lang="en-US" dirty="0"/>
              <a:t>Helps manage containerized applications</a:t>
            </a:r>
          </a:p>
          <a:p>
            <a:pPr marL="0" indent="0">
              <a:buNone/>
            </a:pPr>
            <a:r>
              <a:rPr lang="en-US" dirty="0"/>
              <a:t>      in different deployment environments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18714-F977-BD6B-AAA6-717AAA9F5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747" y="4375273"/>
            <a:ext cx="3254022" cy="1165961"/>
          </a:xfrm>
          <a:prstGeom prst="rect">
            <a:avLst/>
          </a:prstGeom>
        </p:spPr>
      </p:pic>
      <p:pic>
        <p:nvPicPr>
          <p:cNvPr id="1026" name="Picture 2" descr="Container Orchestration in 2022 and Beyond - incredibuild">
            <a:extLst>
              <a:ext uri="{FF2B5EF4-FFF2-40B4-BE49-F238E27FC236}">
                <a16:creationId xmlns:a16="http://schemas.microsoft.com/office/drawing/2014/main" id="{4BCDAD61-9ADB-4045-2F98-48A6EA72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508" y="1316766"/>
            <a:ext cx="3717892" cy="181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ubernetes (@kubernetesio) / X">
            <a:extLst>
              <a:ext uri="{FF2B5EF4-FFF2-40B4-BE49-F238E27FC236}">
                <a16:creationId xmlns:a16="http://schemas.microsoft.com/office/drawing/2014/main" id="{EC3EE1EB-2E67-11FF-DF36-35BB8BE01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002" y="74141"/>
            <a:ext cx="954593" cy="95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156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47AFD-A51E-76D0-BDBB-92BB0A243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i="0" dirty="0">
                <a:latin typeface="Arial" panose="020B0604020202020204" pitchFamily="34" charset="0"/>
              </a:rPr>
            </a:br>
            <a:r>
              <a:rPr lang="en-US" i="0" dirty="0">
                <a:latin typeface="Arial" panose="020B0604020202020204" pitchFamily="34" charset="0"/>
              </a:rPr>
              <a:t>What Problem K8S solves ?  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CB9B3-39C9-FDCE-B075-9FA3F60B6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3A23-0E28-4F30-820C-BF977664FA4A}" type="datetime1">
              <a:rPr lang="fr-FR" smtClean="0"/>
              <a:t>12/02/2025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D483F-ACB5-4363-2A61-96A6469F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F72F0-D96A-4DAA-8D1A-0DB25504C464}" type="slidenum">
              <a:rPr lang="fr-FR" smtClean="0"/>
              <a:t>4</a:t>
            </a:fld>
            <a:endParaRPr lang="fr-FR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85BA6A-7430-CAE3-339C-8AF824E5F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for container orchestration tool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Trend from </a:t>
            </a:r>
            <a:r>
              <a:rPr lang="en-US" b="1" dirty="0"/>
              <a:t>Monolith</a:t>
            </a:r>
            <a:r>
              <a:rPr lang="en-US" dirty="0"/>
              <a:t> to </a:t>
            </a:r>
            <a:r>
              <a:rPr lang="en-US" b="1" dirty="0"/>
              <a:t>Microservices Architecture.</a:t>
            </a:r>
          </a:p>
          <a:p>
            <a:pPr lvl="1"/>
            <a:r>
              <a:rPr lang="en-US" dirty="0"/>
              <a:t>Increased usage of Containers.</a:t>
            </a:r>
          </a:p>
          <a:p>
            <a:pPr lvl="1"/>
            <a:r>
              <a:rPr lang="en-US" dirty="0"/>
              <a:t>Demand for a </a:t>
            </a:r>
            <a:r>
              <a:rPr lang="en-US" b="1" dirty="0"/>
              <a:t>proper way</a:t>
            </a:r>
            <a:r>
              <a:rPr lang="en-US" dirty="0"/>
              <a:t> of </a:t>
            </a:r>
            <a:r>
              <a:rPr lang="en-US" b="1" dirty="0"/>
              <a:t>managing</a:t>
            </a:r>
            <a:r>
              <a:rPr lang="en-US" dirty="0"/>
              <a:t> those hundreds of containers</a:t>
            </a:r>
          </a:p>
          <a:p>
            <a:pPr lvl="1"/>
            <a:endParaRPr lang="en-US" dirty="0"/>
          </a:p>
        </p:txBody>
      </p:sp>
      <p:pic>
        <p:nvPicPr>
          <p:cNvPr id="7" name="Picture 6" descr="🤔 Thinking Face emoji Meaning | Dictionary.com">
            <a:extLst>
              <a:ext uri="{FF2B5EF4-FFF2-40B4-BE49-F238E27FC236}">
                <a16:creationId xmlns:a16="http://schemas.microsoft.com/office/drawing/2014/main" id="{9DBB240D-154C-0674-F7CA-254426690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735" y="80527"/>
            <a:ext cx="1142318" cy="114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93CE91-406B-FDFB-81A6-BB828554A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041" y="3748519"/>
            <a:ext cx="6256562" cy="23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17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A658D-D011-E9CB-B6EC-2F4D0F740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latin typeface="Arial" panose="020B0604020202020204" pitchFamily="34" charset="0"/>
              </a:rPr>
              <a:t>What features does orchestration tool offer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0AD4B-97D4-57A4-8984-5F01CD62C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</a:t>
            </a:r>
            <a:r>
              <a:rPr lang="en-US" b="1" dirty="0"/>
              <a:t>Availability</a:t>
            </a:r>
            <a:r>
              <a:rPr lang="en-US" dirty="0"/>
              <a:t> or no downtime</a:t>
            </a:r>
          </a:p>
          <a:p>
            <a:endParaRPr lang="en-US" dirty="0"/>
          </a:p>
          <a:p>
            <a:r>
              <a:rPr lang="en-US" b="1" dirty="0"/>
              <a:t>Scalability</a:t>
            </a:r>
            <a:r>
              <a:rPr lang="en-US" dirty="0"/>
              <a:t> or high performance</a:t>
            </a:r>
          </a:p>
          <a:p>
            <a:endParaRPr lang="en-US" dirty="0"/>
          </a:p>
          <a:p>
            <a:r>
              <a:rPr lang="en-US" b="1" dirty="0"/>
              <a:t>Disaster recovery </a:t>
            </a:r>
            <a:r>
              <a:rPr lang="en-US" dirty="0"/>
              <a:t>- backup and restore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C302A-5A49-E7B3-983D-0ACABA65D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77707"/>
            <a:ext cx="838273" cy="1729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4D7BD-CEEC-C8C4-F06F-1DC3BA4B0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671" y="3073519"/>
            <a:ext cx="937341" cy="10059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D76B4-6C5D-0C9A-FCFC-D1C000C9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0580" y="224754"/>
            <a:ext cx="1851820" cy="16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8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27662-A033-7DB6-936B-704FD7FEC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05D60-4E7E-E73A-896D-93A017AB1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3A23-0E28-4F30-820C-BF977664FA4A}" type="datetime1">
              <a:rPr lang="fr-FR" smtClean="0"/>
              <a:t>12/02/2025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66123-E552-1711-EC2D-6F49CCEB7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F72F0-D96A-4DAA-8D1A-0DB25504C464}" type="slidenum">
              <a:rPr lang="fr-FR" smtClean="0"/>
              <a:t>6</a:t>
            </a:fld>
            <a:endParaRPr lang="fr-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8790E3-6CD0-1EF1-FA97-E5D6FF93B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723" y="1473778"/>
            <a:ext cx="5251442" cy="42336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7FECCE-7BDD-5852-C664-5750CDD46EF4}"/>
              </a:ext>
            </a:extLst>
          </p:cNvPr>
          <p:cNvSpPr txBox="1"/>
          <p:nvPr/>
        </p:nvSpPr>
        <p:spPr>
          <a:xfrm>
            <a:off x="3192027" y="4784133"/>
            <a:ext cx="3188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</a:t>
            </a:r>
            <a:r>
              <a:rPr lang="en-US" b="1" dirty="0"/>
              <a:t>worker node </a:t>
            </a:r>
            <a:r>
              <a:rPr lang="en-US" dirty="0"/>
              <a:t>the applications are running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915E0-0C14-D1F7-713D-8971C7EB0F69}"/>
              </a:ext>
            </a:extLst>
          </p:cNvPr>
          <p:cNvSpPr txBox="1"/>
          <p:nvPr/>
        </p:nvSpPr>
        <p:spPr>
          <a:xfrm>
            <a:off x="3263685" y="1896746"/>
            <a:ext cx="3188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</a:t>
            </a:r>
            <a:r>
              <a:rPr lang="en-US" b="1" dirty="0"/>
              <a:t>master node </a:t>
            </a:r>
            <a:r>
              <a:rPr lang="en-US" dirty="0"/>
              <a:t>the necessary processes are  running 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866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38B87-FD47-DDF7-5536-C38E40C84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66549" y="6263721"/>
            <a:ext cx="1248139" cy="366183"/>
          </a:xfrm>
        </p:spPr>
        <p:txBody>
          <a:bodyPr/>
          <a:lstStyle/>
          <a:p>
            <a:fld id="{D1F53A23-0E28-4F30-820C-BF977664FA4A}" type="datetime1">
              <a:rPr lang="fr-FR" smtClean="0"/>
              <a:t>12/02/2025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CABE6-4896-698B-004D-530BA3AAD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7189" y="6254814"/>
            <a:ext cx="1404640" cy="366183"/>
          </a:xfrm>
        </p:spPr>
        <p:txBody>
          <a:bodyPr/>
          <a:lstStyle/>
          <a:p>
            <a:fld id="{D6DF72F0-D96A-4DAA-8D1A-0DB25504C464}" type="slidenum">
              <a:rPr lang="fr-FR" smtClean="0"/>
              <a:t>7</a:t>
            </a:fld>
            <a:endParaRPr lang="fr-FR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ABC8FA-5D43-5A0F-A034-89A3E7449976}"/>
              </a:ext>
            </a:extLst>
          </p:cNvPr>
          <p:cNvSpPr/>
          <p:nvPr/>
        </p:nvSpPr>
        <p:spPr>
          <a:xfrm>
            <a:off x="7330033" y="1968804"/>
            <a:ext cx="2763297" cy="352697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82A088-E377-DAC9-ECB8-0FE0A4C43C0F}"/>
              </a:ext>
            </a:extLst>
          </p:cNvPr>
          <p:cNvSpPr txBox="1"/>
          <p:nvPr/>
        </p:nvSpPr>
        <p:spPr>
          <a:xfrm>
            <a:off x="7632920" y="5044532"/>
            <a:ext cx="22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3076" name="Picture 4" descr="Docker, containers, VMs and ...">
            <a:extLst>
              <a:ext uri="{FF2B5EF4-FFF2-40B4-BE49-F238E27FC236}">
                <a16:creationId xmlns:a16="http://schemas.microsoft.com/office/drawing/2014/main" id="{987CCF6F-21ED-F55B-976E-F0BAC796F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367" y="2533820"/>
            <a:ext cx="814439" cy="37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ocker, containers, VMs and ...">
            <a:extLst>
              <a:ext uri="{FF2B5EF4-FFF2-40B4-BE49-F238E27FC236}">
                <a16:creationId xmlns:a16="http://schemas.microsoft.com/office/drawing/2014/main" id="{3EDDC333-D1BB-4BBD-2479-70A9076FD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367" y="3180174"/>
            <a:ext cx="814439" cy="37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ocker, containers, VMs and ...">
            <a:extLst>
              <a:ext uri="{FF2B5EF4-FFF2-40B4-BE49-F238E27FC236}">
                <a16:creationId xmlns:a16="http://schemas.microsoft.com/office/drawing/2014/main" id="{E82AEABC-6A62-7357-F9C5-4091CF7EF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697" y="3764842"/>
            <a:ext cx="814439" cy="37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ED4F35C-607C-B6FB-46C0-5D9C2324D1E9}"/>
              </a:ext>
            </a:extLst>
          </p:cNvPr>
          <p:cNvSpPr/>
          <p:nvPr/>
        </p:nvSpPr>
        <p:spPr>
          <a:xfrm>
            <a:off x="7095931" y="330304"/>
            <a:ext cx="774441" cy="43666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UI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F0204FA-4DDB-1B27-AAD6-93442B990669}"/>
              </a:ext>
            </a:extLst>
          </p:cNvPr>
          <p:cNvSpPr/>
          <p:nvPr/>
        </p:nvSpPr>
        <p:spPr>
          <a:xfrm>
            <a:off x="8021218" y="340959"/>
            <a:ext cx="774441" cy="43666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55F3A0F-D8C5-0478-E529-30C1C20758A7}"/>
              </a:ext>
            </a:extLst>
          </p:cNvPr>
          <p:cNvSpPr/>
          <p:nvPr/>
        </p:nvSpPr>
        <p:spPr>
          <a:xfrm>
            <a:off x="8957388" y="351613"/>
            <a:ext cx="774441" cy="43666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5AA96E-F8E6-792A-BF3D-C393A2C1E637}"/>
              </a:ext>
            </a:extLst>
          </p:cNvPr>
          <p:cNvCxnSpPr>
            <a:stCxn id="11" idx="2"/>
          </p:cNvCxnSpPr>
          <p:nvPr/>
        </p:nvCxnSpPr>
        <p:spPr>
          <a:xfrm>
            <a:off x="7483152" y="766969"/>
            <a:ext cx="737545" cy="12018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C89E95-BAB2-018A-66B7-68D42A47DC21}"/>
              </a:ext>
            </a:extLst>
          </p:cNvPr>
          <p:cNvCxnSpPr>
            <a:cxnSpLocks/>
          </p:cNvCxnSpPr>
          <p:nvPr/>
        </p:nvCxnSpPr>
        <p:spPr>
          <a:xfrm>
            <a:off x="8420267" y="788277"/>
            <a:ext cx="53284" cy="11805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D8396-F9B3-948D-2159-D28124A1245E}"/>
              </a:ext>
            </a:extLst>
          </p:cNvPr>
          <p:cNvCxnSpPr>
            <a:cxnSpLocks/>
          </p:cNvCxnSpPr>
          <p:nvPr/>
        </p:nvCxnSpPr>
        <p:spPr>
          <a:xfrm flipH="1">
            <a:off x="8951707" y="809587"/>
            <a:ext cx="360066" cy="11379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CDDF314-F3A8-2FAC-980B-1572C576B930}"/>
              </a:ext>
            </a:extLst>
          </p:cNvPr>
          <p:cNvSpPr txBox="1"/>
          <p:nvPr/>
        </p:nvSpPr>
        <p:spPr>
          <a:xfrm>
            <a:off x="10286028" y="2370170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 Server</a:t>
            </a: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3E32080A-2780-113C-F013-72D01E8FBC3A}"/>
              </a:ext>
            </a:extLst>
          </p:cNvPr>
          <p:cNvSpPr txBox="1"/>
          <p:nvPr/>
        </p:nvSpPr>
        <p:spPr>
          <a:xfrm>
            <a:off x="10286028" y="3044009"/>
            <a:ext cx="166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Controller Manager</a:t>
            </a:r>
          </a:p>
        </p:txBody>
      </p:sp>
      <p:sp>
        <p:nvSpPr>
          <p:cNvPr id="3075" name="Rectangle: Rounded Corners 3074">
            <a:extLst>
              <a:ext uri="{FF2B5EF4-FFF2-40B4-BE49-F238E27FC236}">
                <a16:creationId xmlns:a16="http://schemas.microsoft.com/office/drawing/2014/main" id="{491E6331-7EA2-E529-78D5-CEECAED9995E}"/>
              </a:ext>
            </a:extLst>
          </p:cNvPr>
          <p:cNvSpPr/>
          <p:nvPr/>
        </p:nvSpPr>
        <p:spPr>
          <a:xfrm>
            <a:off x="1729761" y="1686664"/>
            <a:ext cx="3573624" cy="7579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API Server </a:t>
            </a:r>
            <a:r>
              <a:rPr lang="en-US" dirty="0"/>
              <a:t>– Entry point to K8s Cluster</a:t>
            </a:r>
          </a:p>
        </p:txBody>
      </p:sp>
      <p:pic>
        <p:nvPicPr>
          <p:cNvPr id="3080" name="Picture 3079">
            <a:extLst>
              <a:ext uri="{FF2B5EF4-FFF2-40B4-BE49-F238E27FC236}">
                <a16:creationId xmlns:a16="http://schemas.microsoft.com/office/drawing/2014/main" id="{FA0053D9-F876-B78E-9697-2000457C5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97" y="1529958"/>
            <a:ext cx="739204" cy="662997"/>
          </a:xfrm>
          <a:prstGeom prst="rect">
            <a:avLst/>
          </a:prstGeom>
        </p:spPr>
      </p:pic>
      <p:pic>
        <p:nvPicPr>
          <p:cNvPr id="3082" name="Picture 3081">
            <a:extLst>
              <a:ext uri="{FF2B5EF4-FFF2-40B4-BE49-F238E27FC236}">
                <a16:creationId xmlns:a16="http://schemas.microsoft.com/office/drawing/2014/main" id="{DC03A6E2-6019-B901-3090-B3008CC91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07" y="2563379"/>
            <a:ext cx="800169" cy="746825"/>
          </a:xfrm>
          <a:prstGeom prst="rect">
            <a:avLst/>
          </a:prstGeom>
        </p:spPr>
      </p:pic>
      <p:pic>
        <p:nvPicPr>
          <p:cNvPr id="3084" name="Picture 3083">
            <a:extLst>
              <a:ext uri="{FF2B5EF4-FFF2-40B4-BE49-F238E27FC236}">
                <a16:creationId xmlns:a16="http://schemas.microsoft.com/office/drawing/2014/main" id="{2C7DF769-A2EE-42F8-50A7-5B8985425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409" y="3647971"/>
            <a:ext cx="723963" cy="739204"/>
          </a:xfrm>
          <a:prstGeom prst="rect">
            <a:avLst/>
          </a:prstGeom>
        </p:spPr>
      </p:pic>
      <p:sp>
        <p:nvSpPr>
          <p:cNvPr id="3087" name="Rectangle: Rounded Corners 3086">
            <a:extLst>
              <a:ext uri="{FF2B5EF4-FFF2-40B4-BE49-F238E27FC236}">
                <a16:creationId xmlns:a16="http://schemas.microsoft.com/office/drawing/2014/main" id="{6F1677CF-2123-3705-2A9E-1F6CA8EAAFE6}"/>
              </a:ext>
            </a:extLst>
          </p:cNvPr>
          <p:cNvSpPr/>
          <p:nvPr/>
        </p:nvSpPr>
        <p:spPr>
          <a:xfrm>
            <a:off x="1897836" y="3581381"/>
            <a:ext cx="3833703" cy="7579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Scheduler – </a:t>
            </a:r>
            <a:r>
              <a:rPr lang="en-US" dirty="0"/>
              <a:t>ensures pods placement</a:t>
            </a:r>
          </a:p>
        </p:txBody>
      </p:sp>
      <p:sp>
        <p:nvSpPr>
          <p:cNvPr id="3090" name="Rectangle: Rounded Corners 3089">
            <a:extLst>
              <a:ext uri="{FF2B5EF4-FFF2-40B4-BE49-F238E27FC236}">
                <a16:creationId xmlns:a16="http://schemas.microsoft.com/office/drawing/2014/main" id="{3B245C83-1DC6-8CFB-355F-FB8F6550A039}"/>
              </a:ext>
            </a:extLst>
          </p:cNvPr>
          <p:cNvSpPr/>
          <p:nvPr/>
        </p:nvSpPr>
        <p:spPr>
          <a:xfrm>
            <a:off x="2061918" y="2704995"/>
            <a:ext cx="3833703" cy="7579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Controller Manager </a:t>
            </a:r>
            <a:r>
              <a:rPr lang="en-US" dirty="0"/>
              <a:t>– Keeps track of what's happening in the cluster</a:t>
            </a:r>
          </a:p>
        </p:txBody>
      </p:sp>
      <p:sp>
        <p:nvSpPr>
          <p:cNvPr id="3091" name="TextBox 3090">
            <a:extLst>
              <a:ext uri="{FF2B5EF4-FFF2-40B4-BE49-F238E27FC236}">
                <a16:creationId xmlns:a16="http://schemas.microsoft.com/office/drawing/2014/main" id="{26D6C4C6-DA48-894C-306C-E2AE577916B1}"/>
              </a:ext>
            </a:extLst>
          </p:cNvPr>
          <p:cNvSpPr txBox="1"/>
          <p:nvPr/>
        </p:nvSpPr>
        <p:spPr>
          <a:xfrm>
            <a:off x="10310050" y="3732289"/>
            <a:ext cx="166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Scheduler</a:t>
            </a:r>
          </a:p>
        </p:txBody>
      </p:sp>
      <p:grpSp>
        <p:nvGrpSpPr>
          <p:cNvPr id="3102" name="Group 3101">
            <a:extLst>
              <a:ext uri="{FF2B5EF4-FFF2-40B4-BE49-F238E27FC236}">
                <a16:creationId xmlns:a16="http://schemas.microsoft.com/office/drawing/2014/main" id="{445DD3AE-6256-FC1F-F8A6-127546FAFFE1}"/>
              </a:ext>
            </a:extLst>
          </p:cNvPr>
          <p:cNvGrpSpPr/>
          <p:nvPr/>
        </p:nvGrpSpPr>
        <p:grpSpPr>
          <a:xfrm>
            <a:off x="3577020" y="4851917"/>
            <a:ext cx="1166326" cy="1435571"/>
            <a:chOff x="3480320" y="3465713"/>
            <a:chExt cx="1166326" cy="1948152"/>
          </a:xfrm>
        </p:grpSpPr>
        <p:sp>
          <p:nvSpPr>
            <p:cNvPr id="3092" name="Rectangle: Rounded Corners 3091">
              <a:extLst>
                <a:ext uri="{FF2B5EF4-FFF2-40B4-BE49-F238E27FC236}">
                  <a16:creationId xmlns:a16="http://schemas.microsoft.com/office/drawing/2014/main" id="{547626A9-7A89-51AA-2439-36DCB3ABAEF0}"/>
                </a:ext>
              </a:extLst>
            </p:cNvPr>
            <p:cNvSpPr/>
            <p:nvPr/>
          </p:nvSpPr>
          <p:spPr>
            <a:xfrm>
              <a:off x="3480320" y="3465713"/>
              <a:ext cx="1166326" cy="1948152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3" name="TextBox 3092">
              <a:extLst>
                <a:ext uri="{FF2B5EF4-FFF2-40B4-BE49-F238E27FC236}">
                  <a16:creationId xmlns:a16="http://schemas.microsoft.com/office/drawing/2014/main" id="{CE00E8F7-ABE1-455E-3472-AC202109509C}"/>
                </a:ext>
              </a:extLst>
            </p:cNvPr>
            <p:cNvSpPr txBox="1"/>
            <p:nvPr/>
          </p:nvSpPr>
          <p:spPr>
            <a:xfrm>
              <a:off x="3590894" y="5022317"/>
              <a:ext cx="945178" cy="230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Node</a:t>
              </a:r>
            </a:p>
          </p:txBody>
        </p:sp>
        <p:pic>
          <p:nvPicPr>
            <p:cNvPr id="3094" name="Picture 4" descr="Docker, containers, VMs and ...">
              <a:extLst>
                <a:ext uri="{FF2B5EF4-FFF2-40B4-BE49-F238E27FC236}">
                  <a16:creationId xmlns:a16="http://schemas.microsoft.com/office/drawing/2014/main" id="{310D78B8-0127-EC2B-B91D-081407671F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2311" y="3777805"/>
              <a:ext cx="343757" cy="206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5" name="Picture 4" descr="Docker, containers, VMs and ...">
              <a:extLst>
                <a:ext uri="{FF2B5EF4-FFF2-40B4-BE49-F238E27FC236}">
                  <a16:creationId xmlns:a16="http://schemas.microsoft.com/office/drawing/2014/main" id="{F6511478-44E8-1CB2-EA7D-A88F083407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2311" y="4134824"/>
              <a:ext cx="343757" cy="206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6" name="Picture 4" descr="Docker, containers, VMs and ...">
              <a:extLst>
                <a:ext uri="{FF2B5EF4-FFF2-40B4-BE49-F238E27FC236}">
                  <a16:creationId xmlns:a16="http://schemas.microsoft.com/office/drawing/2014/main" id="{502839EB-1CF0-EDAC-B2BB-978E0EA949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6249" y="4457770"/>
              <a:ext cx="343757" cy="206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03" name="Group 3102">
            <a:extLst>
              <a:ext uri="{FF2B5EF4-FFF2-40B4-BE49-F238E27FC236}">
                <a16:creationId xmlns:a16="http://schemas.microsoft.com/office/drawing/2014/main" id="{B75D799E-DD99-271D-ED09-7160097A3E71}"/>
              </a:ext>
            </a:extLst>
          </p:cNvPr>
          <p:cNvGrpSpPr/>
          <p:nvPr/>
        </p:nvGrpSpPr>
        <p:grpSpPr>
          <a:xfrm>
            <a:off x="4929674" y="4828150"/>
            <a:ext cx="1166326" cy="1435571"/>
            <a:chOff x="3480320" y="3465713"/>
            <a:chExt cx="1166326" cy="1948152"/>
          </a:xfrm>
        </p:grpSpPr>
        <p:sp>
          <p:nvSpPr>
            <p:cNvPr id="3104" name="Rectangle: Rounded Corners 3103">
              <a:extLst>
                <a:ext uri="{FF2B5EF4-FFF2-40B4-BE49-F238E27FC236}">
                  <a16:creationId xmlns:a16="http://schemas.microsoft.com/office/drawing/2014/main" id="{54B4B775-9A64-6008-EF39-490C229E5797}"/>
                </a:ext>
              </a:extLst>
            </p:cNvPr>
            <p:cNvSpPr/>
            <p:nvPr/>
          </p:nvSpPr>
          <p:spPr>
            <a:xfrm>
              <a:off x="3480320" y="3465713"/>
              <a:ext cx="1166326" cy="1948152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5" name="TextBox 3104">
              <a:extLst>
                <a:ext uri="{FF2B5EF4-FFF2-40B4-BE49-F238E27FC236}">
                  <a16:creationId xmlns:a16="http://schemas.microsoft.com/office/drawing/2014/main" id="{00A338AC-D0C2-8C6C-9425-A6AC7AE1A324}"/>
                </a:ext>
              </a:extLst>
            </p:cNvPr>
            <p:cNvSpPr txBox="1"/>
            <p:nvPr/>
          </p:nvSpPr>
          <p:spPr>
            <a:xfrm>
              <a:off x="3590894" y="5022317"/>
              <a:ext cx="945178" cy="230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Node</a:t>
              </a:r>
            </a:p>
          </p:txBody>
        </p:sp>
        <p:pic>
          <p:nvPicPr>
            <p:cNvPr id="3106" name="Picture 4" descr="Docker, containers, VMs and ...">
              <a:extLst>
                <a:ext uri="{FF2B5EF4-FFF2-40B4-BE49-F238E27FC236}">
                  <a16:creationId xmlns:a16="http://schemas.microsoft.com/office/drawing/2014/main" id="{5B45DBE0-8B3E-8F8B-804F-E785178074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83" y="3754147"/>
              <a:ext cx="343757" cy="206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7" name="Picture 4" descr="Docker, containers, VMs and ...">
              <a:extLst>
                <a:ext uri="{FF2B5EF4-FFF2-40B4-BE49-F238E27FC236}">
                  <a16:creationId xmlns:a16="http://schemas.microsoft.com/office/drawing/2014/main" id="{9C2111B8-FCBE-7E43-0E86-0FACC8BF26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2045" y="4167077"/>
              <a:ext cx="343757" cy="183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8" name="Picture 4" descr="Docker, containers, VMs and ...">
              <a:extLst>
                <a:ext uri="{FF2B5EF4-FFF2-40B4-BE49-F238E27FC236}">
                  <a16:creationId xmlns:a16="http://schemas.microsoft.com/office/drawing/2014/main" id="{D71C718B-099F-1125-0CD4-E91FFF982B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5983" y="4490023"/>
              <a:ext cx="343757" cy="206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09" name="Picture 4" descr="Docker, containers, VMs and ...">
            <a:extLst>
              <a:ext uri="{FF2B5EF4-FFF2-40B4-BE49-F238E27FC236}">
                <a16:creationId xmlns:a16="http://schemas.microsoft.com/office/drawing/2014/main" id="{56B06B95-1785-59EA-D1CF-8474326A8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102" y="5105248"/>
            <a:ext cx="343757" cy="13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4" descr="Docker, containers, VMs and ...">
            <a:extLst>
              <a:ext uri="{FF2B5EF4-FFF2-40B4-BE49-F238E27FC236}">
                <a16:creationId xmlns:a16="http://schemas.microsoft.com/office/drawing/2014/main" id="{432799F3-7DA7-4848-F211-BB0697E2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40" y="5343223"/>
            <a:ext cx="343757" cy="15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1" name="TextBox 3110">
            <a:extLst>
              <a:ext uri="{FF2B5EF4-FFF2-40B4-BE49-F238E27FC236}">
                <a16:creationId xmlns:a16="http://schemas.microsoft.com/office/drawing/2014/main" id="{FFC64639-5757-FE22-1219-4AD62837A262}"/>
              </a:ext>
            </a:extLst>
          </p:cNvPr>
          <p:cNvSpPr txBox="1"/>
          <p:nvPr/>
        </p:nvSpPr>
        <p:spPr>
          <a:xfrm>
            <a:off x="3390692" y="4387175"/>
            <a:ext cx="124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30% Used</a:t>
            </a:r>
          </a:p>
        </p:txBody>
      </p:sp>
      <p:sp>
        <p:nvSpPr>
          <p:cNvPr id="3112" name="TextBox 3111">
            <a:extLst>
              <a:ext uri="{FF2B5EF4-FFF2-40B4-BE49-F238E27FC236}">
                <a16:creationId xmlns:a16="http://schemas.microsoft.com/office/drawing/2014/main" id="{4CD4F821-67C0-4B58-C856-3879B1B03024}"/>
              </a:ext>
            </a:extLst>
          </p:cNvPr>
          <p:cNvSpPr txBox="1"/>
          <p:nvPr/>
        </p:nvSpPr>
        <p:spPr>
          <a:xfrm>
            <a:off x="4752551" y="4333426"/>
            <a:ext cx="124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 Used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116" name="Ink 3115">
                <a:extLst>
                  <a:ext uri="{FF2B5EF4-FFF2-40B4-BE49-F238E27FC236}">
                    <a16:creationId xmlns:a16="http://schemas.microsoft.com/office/drawing/2014/main" id="{D056AD34-9774-80D6-3642-6462754D791B}"/>
                  </a:ext>
                </a:extLst>
              </p14:cNvPr>
              <p14:cNvContentPartPr/>
              <p14:nvPr/>
            </p14:nvContentPartPr>
            <p14:xfrm>
              <a:off x="3189688" y="4188710"/>
              <a:ext cx="1644480" cy="636120"/>
            </p14:xfrm>
          </p:contentPart>
        </mc:Choice>
        <mc:Fallback>
          <p:pic>
            <p:nvPicPr>
              <p:cNvPr id="3116" name="Ink 3115">
                <a:extLst>
                  <a:ext uri="{FF2B5EF4-FFF2-40B4-BE49-F238E27FC236}">
                    <a16:creationId xmlns:a16="http://schemas.microsoft.com/office/drawing/2014/main" id="{D056AD34-9774-80D6-3642-6462754D79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72048" y="4153070"/>
                <a:ext cx="1680120" cy="7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118" name="Ink 3117">
                <a:extLst>
                  <a:ext uri="{FF2B5EF4-FFF2-40B4-BE49-F238E27FC236}">
                    <a16:creationId xmlns:a16="http://schemas.microsoft.com/office/drawing/2014/main" id="{906021DB-A36E-1E8E-0300-C58FE85FF933}"/>
                  </a:ext>
                </a:extLst>
              </p14:cNvPr>
              <p14:cNvContentPartPr/>
              <p14:nvPr/>
            </p14:nvContentPartPr>
            <p14:xfrm>
              <a:off x="8658808" y="2584521"/>
              <a:ext cx="360" cy="360"/>
            </p14:xfrm>
          </p:contentPart>
        </mc:Choice>
        <mc:Fallback>
          <p:pic>
            <p:nvPicPr>
              <p:cNvPr id="3118" name="Ink 3117">
                <a:extLst>
                  <a:ext uri="{FF2B5EF4-FFF2-40B4-BE49-F238E27FC236}">
                    <a16:creationId xmlns:a16="http://schemas.microsoft.com/office/drawing/2014/main" id="{906021DB-A36E-1E8E-0300-C58FE85FF93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41168" y="2548881"/>
                <a:ext cx="36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B6271B65-2363-392B-143C-2AA657A7DA94}"/>
              </a:ext>
            </a:extLst>
          </p:cNvPr>
          <p:cNvGrpSpPr/>
          <p:nvPr/>
        </p:nvGrpSpPr>
        <p:grpSpPr>
          <a:xfrm>
            <a:off x="1545208" y="5387335"/>
            <a:ext cx="1248139" cy="796958"/>
            <a:chOff x="1184987" y="4702758"/>
            <a:chExt cx="1644480" cy="1123308"/>
          </a:xfrm>
        </p:grpSpPr>
        <p:sp>
          <p:nvSpPr>
            <p:cNvPr id="3120" name="Rectangle: Rounded Corners 3119">
              <a:extLst>
                <a:ext uri="{FF2B5EF4-FFF2-40B4-BE49-F238E27FC236}">
                  <a16:creationId xmlns:a16="http://schemas.microsoft.com/office/drawing/2014/main" id="{FBBA089C-C1B4-B4C0-C018-0783F0DEC01B}"/>
                </a:ext>
              </a:extLst>
            </p:cNvPr>
            <p:cNvSpPr/>
            <p:nvPr/>
          </p:nvSpPr>
          <p:spPr>
            <a:xfrm>
              <a:off x="1184987" y="4702758"/>
              <a:ext cx="1644480" cy="1123308"/>
            </a:xfrm>
            <a:prstGeom prst="round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Pod</a:t>
              </a:r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122" name="Picture 3121" descr="A blue whale with a container on it&#10;&#10;Description automatically generated">
              <a:extLst>
                <a:ext uri="{FF2B5EF4-FFF2-40B4-BE49-F238E27FC236}">
                  <a16:creationId xmlns:a16="http://schemas.microsoft.com/office/drawing/2014/main" id="{562CE14D-33C4-7774-AE75-EBA523418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195" y="5305938"/>
              <a:ext cx="894064" cy="410567"/>
            </a:xfrm>
            <a:prstGeom prst="rect">
              <a:avLst/>
            </a:prstGeom>
          </p:spPr>
        </p:pic>
      </p:grpSp>
      <p:sp>
        <p:nvSpPr>
          <p:cNvPr id="3124" name="TextBox 3123">
            <a:extLst>
              <a:ext uri="{FF2B5EF4-FFF2-40B4-BE49-F238E27FC236}">
                <a16:creationId xmlns:a16="http://schemas.microsoft.com/office/drawing/2014/main" id="{F0200155-CD55-A804-01EF-EF19A9768939}"/>
              </a:ext>
            </a:extLst>
          </p:cNvPr>
          <p:cNvSpPr txBox="1"/>
          <p:nvPr/>
        </p:nvSpPr>
        <p:spPr>
          <a:xfrm>
            <a:off x="439716" y="4871409"/>
            <a:ext cx="317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Where to put the new Pod ? </a:t>
            </a:r>
          </a:p>
        </p:txBody>
      </p:sp>
      <p:sp>
        <p:nvSpPr>
          <p:cNvPr id="3125" name="TextBox 3124">
            <a:extLst>
              <a:ext uri="{FF2B5EF4-FFF2-40B4-BE49-F238E27FC236}">
                <a16:creationId xmlns:a16="http://schemas.microsoft.com/office/drawing/2014/main" id="{2A612152-F7B7-07DE-3020-4F65173F6506}"/>
              </a:ext>
            </a:extLst>
          </p:cNvPr>
          <p:cNvSpPr txBox="1"/>
          <p:nvPr/>
        </p:nvSpPr>
        <p:spPr>
          <a:xfrm>
            <a:off x="6721276" y="5628880"/>
            <a:ext cx="3936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Scheduler decides on which Node the new pod should be scheduled.</a:t>
            </a:r>
          </a:p>
        </p:txBody>
      </p:sp>
    </p:spTree>
    <p:extLst>
      <p:ext uri="{BB962C8B-B14F-4D97-AF65-F5344CB8AC3E}">
        <p14:creationId xmlns:p14="http://schemas.microsoft.com/office/powerpoint/2010/main" val="3943512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6945C-69B8-DF40-8070-3BBE5F86A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EC0A6-ED35-AB06-B731-A0E413AF5D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66549" y="6263721"/>
            <a:ext cx="1248139" cy="366183"/>
          </a:xfrm>
        </p:spPr>
        <p:txBody>
          <a:bodyPr/>
          <a:lstStyle/>
          <a:p>
            <a:fld id="{D1F53A23-0E28-4F30-820C-BF977664FA4A}" type="datetime1">
              <a:rPr lang="fr-FR" smtClean="0"/>
              <a:t>12/02/2025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6D6731-BB86-0510-C4BB-72BF8E3C9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7189" y="6254814"/>
            <a:ext cx="1404640" cy="366183"/>
          </a:xfrm>
        </p:spPr>
        <p:txBody>
          <a:bodyPr/>
          <a:lstStyle/>
          <a:p>
            <a:fld id="{D6DF72F0-D96A-4DAA-8D1A-0DB25504C464}" type="slidenum">
              <a:rPr lang="fr-FR" smtClean="0"/>
              <a:t>8</a:t>
            </a:fld>
            <a:endParaRPr lang="fr-FR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E2BE5D9-F18A-550A-CA39-86D9823A95DF}"/>
              </a:ext>
            </a:extLst>
          </p:cNvPr>
          <p:cNvSpPr/>
          <p:nvPr/>
        </p:nvSpPr>
        <p:spPr>
          <a:xfrm>
            <a:off x="7095931" y="330304"/>
            <a:ext cx="774441" cy="43666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UI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1CB2497-BB69-F4C7-6F34-3A1B108CC006}"/>
              </a:ext>
            </a:extLst>
          </p:cNvPr>
          <p:cNvSpPr/>
          <p:nvPr/>
        </p:nvSpPr>
        <p:spPr>
          <a:xfrm>
            <a:off x="8021218" y="340959"/>
            <a:ext cx="774441" cy="43666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DB67FDC-DF98-5634-6880-BAF2FD87FBB6}"/>
              </a:ext>
            </a:extLst>
          </p:cNvPr>
          <p:cNvSpPr/>
          <p:nvPr/>
        </p:nvSpPr>
        <p:spPr>
          <a:xfrm>
            <a:off x="8957388" y="351613"/>
            <a:ext cx="774441" cy="43666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F6049F-AEB9-0583-E05E-8A3AB94DD62C}"/>
              </a:ext>
            </a:extLst>
          </p:cNvPr>
          <p:cNvCxnSpPr>
            <a:stCxn id="11" idx="2"/>
          </p:cNvCxnSpPr>
          <p:nvPr/>
        </p:nvCxnSpPr>
        <p:spPr>
          <a:xfrm>
            <a:off x="7483152" y="766969"/>
            <a:ext cx="737545" cy="12018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D047431-4A39-5705-C723-336542E053C3}"/>
              </a:ext>
            </a:extLst>
          </p:cNvPr>
          <p:cNvCxnSpPr>
            <a:cxnSpLocks/>
          </p:cNvCxnSpPr>
          <p:nvPr/>
        </p:nvCxnSpPr>
        <p:spPr>
          <a:xfrm>
            <a:off x="8420267" y="788277"/>
            <a:ext cx="53284" cy="11805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C71415D-2BD5-2EF3-27DA-A16FF0A316AF}"/>
              </a:ext>
            </a:extLst>
          </p:cNvPr>
          <p:cNvCxnSpPr>
            <a:cxnSpLocks/>
          </p:cNvCxnSpPr>
          <p:nvPr/>
        </p:nvCxnSpPr>
        <p:spPr>
          <a:xfrm flipH="1">
            <a:off x="8951707" y="809587"/>
            <a:ext cx="360066" cy="11379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B0A7FCE-1FE7-E0EB-5E1E-682E7A82C106}"/>
              </a:ext>
            </a:extLst>
          </p:cNvPr>
          <p:cNvSpPr txBox="1"/>
          <p:nvPr/>
        </p:nvSpPr>
        <p:spPr>
          <a:xfrm>
            <a:off x="10286028" y="2370170"/>
            <a:ext cx="150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 Server</a:t>
            </a:r>
          </a:p>
        </p:txBody>
      </p:sp>
      <p:sp>
        <p:nvSpPr>
          <p:cNvPr id="3073" name="TextBox 3072">
            <a:extLst>
              <a:ext uri="{FF2B5EF4-FFF2-40B4-BE49-F238E27FC236}">
                <a16:creationId xmlns:a16="http://schemas.microsoft.com/office/drawing/2014/main" id="{A69CB20D-5D50-9B88-680D-F7D67F201DCA}"/>
              </a:ext>
            </a:extLst>
          </p:cNvPr>
          <p:cNvSpPr txBox="1"/>
          <p:nvPr/>
        </p:nvSpPr>
        <p:spPr>
          <a:xfrm>
            <a:off x="10286028" y="3044009"/>
            <a:ext cx="166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Controller Manager</a:t>
            </a:r>
          </a:p>
        </p:txBody>
      </p:sp>
      <p:sp>
        <p:nvSpPr>
          <p:cNvPr id="3075" name="Rectangle: Rounded Corners 3074">
            <a:extLst>
              <a:ext uri="{FF2B5EF4-FFF2-40B4-BE49-F238E27FC236}">
                <a16:creationId xmlns:a16="http://schemas.microsoft.com/office/drawing/2014/main" id="{9224A95B-A6CC-5435-A9EC-6DA58CCF52AD}"/>
              </a:ext>
            </a:extLst>
          </p:cNvPr>
          <p:cNvSpPr/>
          <p:nvPr/>
        </p:nvSpPr>
        <p:spPr>
          <a:xfrm>
            <a:off x="1729761" y="1686664"/>
            <a:ext cx="3573624" cy="7579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API Server </a:t>
            </a:r>
            <a:r>
              <a:rPr lang="en-US" dirty="0"/>
              <a:t>– Entry point to K8s Cluster</a:t>
            </a:r>
          </a:p>
        </p:txBody>
      </p:sp>
      <p:pic>
        <p:nvPicPr>
          <p:cNvPr id="3080" name="Picture 3079">
            <a:extLst>
              <a:ext uri="{FF2B5EF4-FFF2-40B4-BE49-F238E27FC236}">
                <a16:creationId xmlns:a16="http://schemas.microsoft.com/office/drawing/2014/main" id="{6E5B28FB-DDDF-E6E7-1076-25B6CE6E1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97" y="1529958"/>
            <a:ext cx="739204" cy="662997"/>
          </a:xfrm>
          <a:prstGeom prst="rect">
            <a:avLst/>
          </a:prstGeom>
        </p:spPr>
      </p:pic>
      <p:pic>
        <p:nvPicPr>
          <p:cNvPr id="3082" name="Picture 3081">
            <a:extLst>
              <a:ext uri="{FF2B5EF4-FFF2-40B4-BE49-F238E27FC236}">
                <a16:creationId xmlns:a16="http://schemas.microsoft.com/office/drawing/2014/main" id="{3A414A6D-3544-54D5-9F24-D372F30AD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03" y="2554836"/>
            <a:ext cx="800169" cy="746825"/>
          </a:xfrm>
          <a:prstGeom prst="rect">
            <a:avLst/>
          </a:prstGeom>
        </p:spPr>
      </p:pic>
      <p:pic>
        <p:nvPicPr>
          <p:cNvPr id="3084" name="Picture 3083">
            <a:extLst>
              <a:ext uri="{FF2B5EF4-FFF2-40B4-BE49-F238E27FC236}">
                <a16:creationId xmlns:a16="http://schemas.microsoft.com/office/drawing/2014/main" id="{58C555E4-656B-9ED3-54DE-AB5FD0431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09" y="3647971"/>
            <a:ext cx="723963" cy="739204"/>
          </a:xfrm>
          <a:prstGeom prst="rect">
            <a:avLst/>
          </a:prstGeom>
        </p:spPr>
      </p:pic>
      <p:sp>
        <p:nvSpPr>
          <p:cNvPr id="3087" name="Rectangle: Rounded Corners 3086">
            <a:extLst>
              <a:ext uri="{FF2B5EF4-FFF2-40B4-BE49-F238E27FC236}">
                <a16:creationId xmlns:a16="http://schemas.microsoft.com/office/drawing/2014/main" id="{C0520D83-CBBB-A003-9026-1BCA805BD2E6}"/>
              </a:ext>
            </a:extLst>
          </p:cNvPr>
          <p:cNvSpPr/>
          <p:nvPr/>
        </p:nvSpPr>
        <p:spPr>
          <a:xfrm>
            <a:off x="1897836" y="3581381"/>
            <a:ext cx="3833703" cy="7579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Scheduler – </a:t>
            </a:r>
            <a:r>
              <a:rPr lang="en-US" dirty="0"/>
              <a:t>ensures pods placement</a:t>
            </a:r>
          </a:p>
        </p:txBody>
      </p:sp>
      <p:sp>
        <p:nvSpPr>
          <p:cNvPr id="3090" name="Rectangle: Rounded Corners 3089">
            <a:extLst>
              <a:ext uri="{FF2B5EF4-FFF2-40B4-BE49-F238E27FC236}">
                <a16:creationId xmlns:a16="http://schemas.microsoft.com/office/drawing/2014/main" id="{D75D0847-87D8-6C35-AC70-0C1564F2980F}"/>
              </a:ext>
            </a:extLst>
          </p:cNvPr>
          <p:cNvSpPr/>
          <p:nvPr/>
        </p:nvSpPr>
        <p:spPr>
          <a:xfrm>
            <a:off x="2061918" y="2704995"/>
            <a:ext cx="3833703" cy="7579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Controller Manager </a:t>
            </a:r>
            <a:r>
              <a:rPr lang="en-US" dirty="0"/>
              <a:t>– Keeps track of what's happening in the cluster</a:t>
            </a:r>
          </a:p>
        </p:txBody>
      </p:sp>
      <p:sp>
        <p:nvSpPr>
          <p:cNvPr id="3091" name="TextBox 3090">
            <a:extLst>
              <a:ext uri="{FF2B5EF4-FFF2-40B4-BE49-F238E27FC236}">
                <a16:creationId xmlns:a16="http://schemas.microsoft.com/office/drawing/2014/main" id="{94E44202-8AB4-00B3-2799-51003CBDCD43}"/>
              </a:ext>
            </a:extLst>
          </p:cNvPr>
          <p:cNvSpPr txBox="1"/>
          <p:nvPr/>
        </p:nvSpPr>
        <p:spPr>
          <a:xfrm>
            <a:off x="10310050" y="3732289"/>
            <a:ext cx="166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Scheduler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118" name="Ink 3117">
                <a:extLst>
                  <a:ext uri="{FF2B5EF4-FFF2-40B4-BE49-F238E27FC236}">
                    <a16:creationId xmlns:a16="http://schemas.microsoft.com/office/drawing/2014/main" id="{A07AFF3D-1984-0179-854A-908A70E82052}"/>
                  </a:ext>
                </a:extLst>
              </p14:cNvPr>
              <p14:cNvContentPartPr/>
              <p14:nvPr/>
            </p14:nvContentPartPr>
            <p14:xfrm>
              <a:off x="8658808" y="2584521"/>
              <a:ext cx="360" cy="360"/>
            </p14:xfrm>
          </p:contentPart>
        </mc:Choice>
        <mc:Fallback>
          <p:pic>
            <p:nvPicPr>
              <p:cNvPr id="3118" name="Ink 3117">
                <a:extLst>
                  <a:ext uri="{FF2B5EF4-FFF2-40B4-BE49-F238E27FC236}">
                    <a16:creationId xmlns:a16="http://schemas.microsoft.com/office/drawing/2014/main" id="{A07AFF3D-1984-0179-854A-908A70E820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41168" y="2548881"/>
                <a:ext cx="36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FAF642-767A-2F9F-302A-D1C2E26E8BF3}"/>
              </a:ext>
            </a:extLst>
          </p:cNvPr>
          <p:cNvSpPr/>
          <p:nvPr/>
        </p:nvSpPr>
        <p:spPr>
          <a:xfrm>
            <a:off x="2061917" y="4588676"/>
            <a:ext cx="3833703" cy="7579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etcd</a:t>
            </a:r>
            <a:r>
              <a:rPr lang="en-US" b="1" dirty="0"/>
              <a:t> – </a:t>
            </a:r>
            <a:r>
              <a:rPr lang="en-US" dirty="0"/>
              <a:t>Kubernetes backing store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587E66-7F2D-37F9-6124-3FAC565D7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626" y="4659688"/>
            <a:ext cx="777307" cy="7696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B0C3FC-3301-CC66-3AE1-E9F7E8AEAA25}"/>
              </a:ext>
            </a:extLst>
          </p:cNvPr>
          <p:cNvSpPr txBox="1"/>
          <p:nvPr/>
        </p:nvSpPr>
        <p:spPr>
          <a:xfrm>
            <a:off x="10376725" y="4290356"/>
            <a:ext cx="166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etcd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96E275-5DB3-3DC1-C3CC-04145B743389}"/>
              </a:ext>
            </a:extLst>
          </p:cNvPr>
          <p:cNvGrpSpPr/>
          <p:nvPr/>
        </p:nvGrpSpPr>
        <p:grpSpPr>
          <a:xfrm>
            <a:off x="7358649" y="1968803"/>
            <a:ext cx="2763297" cy="3526971"/>
            <a:chOff x="7358649" y="1968803"/>
            <a:chExt cx="2763297" cy="352697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A6020D6-FD54-0B73-3BDF-062C62984061}"/>
                </a:ext>
              </a:extLst>
            </p:cNvPr>
            <p:cNvSpPr/>
            <p:nvPr/>
          </p:nvSpPr>
          <p:spPr>
            <a:xfrm>
              <a:off x="7358649" y="1968803"/>
              <a:ext cx="2763297" cy="3526971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AAE4DD-26D5-4831-49BA-A35F7755A9A5}"/>
                </a:ext>
              </a:extLst>
            </p:cNvPr>
            <p:cNvSpPr txBox="1"/>
            <p:nvPr/>
          </p:nvSpPr>
          <p:spPr>
            <a:xfrm>
              <a:off x="7632920" y="5044532"/>
              <a:ext cx="2239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Control Plane</a:t>
              </a:r>
            </a:p>
          </p:txBody>
        </p:sp>
        <p:pic>
          <p:nvPicPr>
            <p:cNvPr id="3076" name="Picture 4" descr="Docker, containers, VMs and ...">
              <a:extLst>
                <a:ext uri="{FF2B5EF4-FFF2-40B4-BE49-F238E27FC236}">
                  <a16:creationId xmlns:a16="http://schemas.microsoft.com/office/drawing/2014/main" id="{D2848418-6278-938F-0874-2708591863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1367" y="2533820"/>
              <a:ext cx="814439" cy="374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Docker, containers, VMs and ...">
              <a:extLst>
                <a:ext uri="{FF2B5EF4-FFF2-40B4-BE49-F238E27FC236}">
                  <a16:creationId xmlns:a16="http://schemas.microsoft.com/office/drawing/2014/main" id="{A6F5FAF4-581E-97C7-4A41-D7C3B95A45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1367" y="3180174"/>
              <a:ext cx="814439" cy="374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Docker, containers, VMs and ...">
              <a:extLst>
                <a:ext uri="{FF2B5EF4-FFF2-40B4-BE49-F238E27FC236}">
                  <a16:creationId xmlns:a16="http://schemas.microsoft.com/office/drawing/2014/main" id="{5489B3E6-35E1-F821-8595-3F92AE556C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0697" y="3764842"/>
              <a:ext cx="814439" cy="374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Database Vector Art, Icons, and Graphics for Free Download">
              <a:extLst>
                <a:ext uri="{FF2B5EF4-FFF2-40B4-BE49-F238E27FC236}">
                  <a16:creationId xmlns:a16="http://schemas.microsoft.com/office/drawing/2014/main" id="{6E7F4892-B129-239E-70F4-A9713FD2F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3551" y="4285493"/>
              <a:ext cx="429766" cy="429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8503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43426-3C99-2292-2062-A1D0A50E5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53A23-0E28-4F30-820C-BF977664FA4A}" type="datetime1">
              <a:rPr lang="fr-FR" smtClean="0"/>
              <a:t>12/02/2025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B7A00-92BB-2B22-2B8C-B2F574C08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F72F0-D96A-4DAA-8D1A-0DB25504C464}" type="slidenum">
              <a:rPr lang="fr-FR" smtClean="0"/>
              <a:t>9</a:t>
            </a:fld>
            <a:endParaRPr lang="fr-F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2EDAC4-CFB7-961F-6BA6-D1EB8D445A4E}"/>
              </a:ext>
            </a:extLst>
          </p:cNvPr>
          <p:cNvCxnSpPr>
            <a:cxnSpLocks/>
          </p:cNvCxnSpPr>
          <p:nvPr/>
        </p:nvCxnSpPr>
        <p:spPr>
          <a:xfrm flipH="1">
            <a:off x="8872157" y="317401"/>
            <a:ext cx="230419" cy="7194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18FE9C-FDD2-C6E7-B70C-A9E4B3136BE1}"/>
              </a:ext>
            </a:extLst>
          </p:cNvPr>
          <p:cNvGrpSpPr/>
          <p:nvPr/>
        </p:nvGrpSpPr>
        <p:grpSpPr>
          <a:xfrm>
            <a:off x="6916487" y="-8115"/>
            <a:ext cx="3924076" cy="3353796"/>
            <a:chOff x="6916487" y="-8115"/>
            <a:chExt cx="3924076" cy="335379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3FBAAD8-D60F-DD02-1A3F-A7D93DEF0B87}"/>
                </a:ext>
              </a:extLst>
            </p:cNvPr>
            <p:cNvSpPr/>
            <p:nvPr/>
          </p:nvSpPr>
          <p:spPr>
            <a:xfrm>
              <a:off x="6916487" y="-8115"/>
              <a:ext cx="650475" cy="28927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2060"/>
                  </a:solidFill>
                </a:rPr>
                <a:t>UI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FC170C9-3C12-23F2-9FAA-5D47341B4649}"/>
                </a:ext>
              </a:extLst>
            </p:cNvPr>
            <p:cNvSpPr/>
            <p:nvPr/>
          </p:nvSpPr>
          <p:spPr>
            <a:xfrm>
              <a:off x="7841774" y="2540"/>
              <a:ext cx="650475" cy="28927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C7B053B-9AF0-2C9D-DC98-4CEB96DC1F0E}"/>
                </a:ext>
              </a:extLst>
            </p:cNvPr>
            <p:cNvSpPr/>
            <p:nvPr/>
          </p:nvSpPr>
          <p:spPr>
            <a:xfrm>
              <a:off x="8777944" y="13194"/>
              <a:ext cx="650475" cy="28927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0001BE1-45A9-9FA0-78F9-C8A046D317A7}"/>
                </a:ext>
              </a:extLst>
            </p:cNvPr>
            <p:cNvCxnSpPr>
              <a:cxnSpLocks/>
            </p:cNvCxnSpPr>
            <p:nvPr/>
          </p:nvCxnSpPr>
          <p:spPr>
            <a:xfrm>
              <a:off x="7196840" y="291873"/>
              <a:ext cx="359239" cy="68953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86C2D45-9819-2FC5-12E4-BCD03ECCDCAF}"/>
                </a:ext>
              </a:extLst>
            </p:cNvPr>
            <p:cNvCxnSpPr>
              <a:cxnSpLocks/>
            </p:cNvCxnSpPr>
            <p:nvPr/>
          </p:nvCxnSpPr>
          <p:spPr>
            <a:xfrm>
              <a:off x="8113727" y="281161"/>
              <a:ext cx="37525" cy="70024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3F6D0F-2DE7-9C92-0380-D48FC4DC1CA8}"/>
                </a:ext>
              </a:extLst>
            </p:cNvPr>
            <p:cNvSpPr txBox="1"/>
            <p:nvPr/>
          </p:nvSpPr>
          <p:spPr>
            <a:xfrm>
              <a:off x="9384706" y="1216174"/>
              <a:ext cx="12640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API Server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E004DB-B64D-321C-C1D4-B0C63A6CAE81}"/>
                </a:ext>
              </a:extLst>
            </p:cNvPr>
            <p:cNvSpPr txBox="1"/>
            <p:nvPr/>
          </p:nvSpPr>
          <p:spPr>
            <a:xfrm>
              <a:off x="9422690" y="1572940"/>
              <a:ext cx="13997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Controller Manager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E35BCF-9B98-2120-9A33-A0DF8A65D0CE}"/>
                </a:ext>
              </a:extLst>
            </p:cNvPr>
            <p:cNvSpPr txBox="1"/>
            <p:nvPr/>
          </p:nvSpPr>
          <p:spPr>
            <a:xfrm>
              <a:off x="9408301" y="2129511"/>
              <a:ext cx="1399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Scheduler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158ED2-92B0-1320-6A1E-A08950DDA738}"/>
                </a:ext>
              </a:extLst>
            </p:cNvPr>
            <p:cNvSpPr txBox="1"/>
            <p:nvPr/>
          </p:nvSpPr>
          <p:spPr>
            <a:xfrm>
              <a:off x="9440834" y="2514073"/>
              <a:ext cx="1399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etcd</a:t>
              </a:r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DEE49DC-8202-28B0-24FA-BF69F69FEFC0}"/>
                </a:ext>
              </a:extLst>
            </p:cNvPr>
            <p:cNvGrpSpPr/>
            <p:nvPr/>
          </p:nvGrpSpPr>
          <p:grpSpPr>
            <a:xfrm>
              <a:off x="7047976" y="1009184"/>
              <a:ext cx="2320971" cy="2336497"/>
              <a:chOff x="7358649" y="1968803"/>
              <a:chExt cx="2763297" cy="3526971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30F8E43-D490-50AB-172F-DA5E812C3DD8}"/>
                  </a:ext>
                </a:extLst>
              </p:cNvPr>
              <p:cNvSpPr/>
              <p:nvPr/>
            </p:nvSpPr>
            <p:spPr>
              <a:xfrm>
                <a:off x="7358649" y="1968803"/>
                <a:ext cx="2763297" cy="3526971"/>
              </a:xfrm>
              <a:prstGeom prst="round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B767E58-47C2-7DF3-D81B-A742DA00F05B}"/>
                  </a:ext>
                </a:extLst>
              </p:cNvPr>
              <p:cNvSpPr txBox="1"/>
              <p:nvPr/>
            </p:nvSpPr>
            <p:spPr>
              <a:xfrm>
                <a:off x="7632920" y="5044532"/>
                <a:ext cx="22393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Control Plane</a:t>
                </a:r>
              </a:p>
            </p:txBody>
          </p:sp>
          <p:pic>
            <p:nvPicPr>
              <p:cNvPr id="19" name="Picture 4" descr="Docker, containers, VMs and ...">
                <a:extLst>
                  <a:ext uri="{FF2B5EF4-FFF2-40B4-BE49-F238E27FC236}">
                    <a16:creationId xmlns:a16="http://schemas.microsoft.com/office/drawing/2014/main" id="{2372AB86-61FF-67C2-2040-1DEE429E42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11367" y="2533820"/>
                <a:ext cx="814439" cy="374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4" descr="Docker, containers, VMs and ...">
                <a:extLst>
                  <a:ext uri="{FF2B5EF4-FFF2-40B4-BE49-F238E27FC236}">
                    <a16:creationId xmlns:a16="http://schemas.microsoft.com/office/drawing/2014/main" id="{D5049D3F-AED2-8C86-1082-369F7C3347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11367" y="3180174"/>
                <a:ext cx="814439" cy="374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4" descr="Docker, containers, VMs and ...">
                <a:extLst>
                  <a:ext uri="{FF2B5EF4-FFF2-40B4-BE49-F238E27FC236}">
                    <a16:creationId xmlns:a16="http://schemas.microsoft.com/office/drawing/2014/main" id="{1CFF4C4A-41B7-7B2B-FE8C-C3894E23AC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20697" y="3764842"/>
                <a:ext cx="814439" cy="374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Database Vector Art, Icons, and Graphics for Free Download">
                <a:extLst>
                  <a:ext uri="{FF2B5EF4-FFF2-40B4-BE49-F238E27FC236}">
                    <a16:creationId xmlns:a16="http://schemas.microsoft.com/office/drawing/2014/main" id="{E817D81C-DC58-1B39-F3E6-175365F0C7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73551" y="4285493"/>
                <a:ext cx="429766" cy="4297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F54F45E-F883-1FEE-32CE-064F44402282}"/>
              </a:ext>
            </a:extLst>
          </p:cNvPr>
          <p:cNvGrpSpPr/>
          <p:nvPr/>
        </p:nvGrpSpPr>
        <p:grpSpPr>
          <a:xfrm>
            <a:off x="4125420" y="4192533"/>
            <a:ext cx="1857271" cy="2518264"/>
            <a:chOff x="8976732" y="4026865"/>
            <a:chExt cx="1857271" cy="2518264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32357685-9F52-12F3-5404-96F84E63CC1F}"/>
                </a:ext>
              </a:extLst>
            </p:cNvPr>
            <p:cNvSpPr/>
            <p:nvPr/>
          </p:nvSpPr>
          <p:spPr>
            <a:xfrm>
              <a:off x="8976732" y="4026865"/>
              <a:ext cx="1857271" cy="2518264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Content Placeholder 38" descr="A blue hexagon with white text&#10;&#10;Description automatically generated">
              <a:extLst>
                <a:ext uri="{FF2B5EF4-FFF2-40B4-BE49-F238E27FC236}">
                  <a16:creationId xmlns:a16="http://schemas.microsoft.com/office/drawing/2014/main" id="{FCBD0632-55CE-46E4-14DC-86C0B1683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5134" y="5705363"/>
              <a:ext cx="391810" cy="349452"/>
            </a:xfrm>
            <a:prstGeom prst="rect">
              <a:avLst/>
            </a:prstGeom>
          </p:spPr>
        </p:pic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6412D4E-DD2A-E75F-7720-1469488020E7}"/>
                </a:ext>
              </a:extLst>
            </p:cNvPr>
            <p:cNvGrpSpPr/>
            <p:nvPr/>
          </p:nvGrpSpPr>
          <p:grpSpPr>
            <a:xfrm>
              <a:off x="9105185" y="4439194"/>
              <a:ext cx="1505112" cy="1999212"/>
              <a:chOff x="4700453" y="4250905"/>
              <a:chExt cx="1505112" cy="1999212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96BAC05-ED33-0C00-E97B-BACF237CEF24}"/>
                  </a:ext>
                </a:extLst>
              </p:cNvPr>
              <p:cNvSpPr txBox="1"/>
              <p:nvPr/>
            </p:nvSpPr>
            <p:spPr>
              <a:xfrm>
                <a:off x="4700453" y="5996201"/>
                <a:ext cx="150511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/>
                  <a:t>Node</a:t>
                </a:r>
                <a:endParaRPr lang="en-US" sz="900" dirty="0"/>
              </a:p>
            </p:txBody>
          </p:sp>
          <p:pic>
            <p:nvPicPr>
              <p:cNvPr id="63" name="Picture 4" descr="Docker, containers, VMs and ...">
                <a:extLst>
                  <a:ext uri="{FF2B5EF4-FFF2-40B4-BE49-F238E27FC236}">
                    <a16:creationId xmlns:a16="http://schemas.microsoft.com/office/drawing/2014/main" id="{29FE58A3-EC49-40C0-46EB-DF23F8A1E6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64363" y="4250905"/>
                <a:ext cx="547403" cy="2670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4" descr="Docker, containers, VMs and ...">
                <a:extLst>
                  <a:ext uri="{FF2B5EF4-FFF2-40B4-BE49-F238E27FC236}">
                    <a16:creationId xmlns:a16="http://schemas.microsoft.com/office/drawing/2014/main" id="{8AF5FDED-6663-2108-AA81-1BF8932AC6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64363" y="4712403"/>
                <a:ext cx="547403" cy="2670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4" descr="Docker, containers, VMs and ...">
                <a:extLst>
                  <a:ext uri="{FF2B5EF4-FFF2-40B4-BE49-F238E27FC236}">
                    <a16:creationId xmlns:a16="http://schemas.microsoft.com/office/drawing/2014/main" id="{8C96B867-E8B0-B316-70B8-207398E116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634" y="5129857"/>
                <a:ext cx="547403" cy="2670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83AC16A-D8E5-3F32-536D-17C5141DA776}"/>
              </a:ext>
            </a:extLst>
          </p:cNvPr>
          <p:cNvGrpSpPr/>
          <p:nvPr/>
        </p:nvGrpSpPr>
        <p:grpSpPr>
          <a:xfrm>
            <a:off x="9222947" y="4139882"/>
            <a:ext cx="1857271" cy="2518264"/>
            <a:chOff x="8976732" y="4026865"/>
            <a:chExt cx="1857271" cy="2518264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6CBCF917-4204-6471-69F1-6647E38E85C9}"/>
                </a:ext>
              </a:extLst>
            </p:cNvPr>
            <p:cNvSpPr/>
            <p:nvPr/>
          </p:nvSpPr>
          <p:spPr>
            <a:xfrm>
              <a:off x="8976732" y="4026865"/>
              <a:ext cx="1857271" cy="2518264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Content Placeholder 38" descr="A blue hexagon with white text&#10;&#10;Description automatically generated">
              <a:extLst>
                <a:ext uri="{FF2B5EF4-FFF2-40B4-BE49-F238E27FC236}">
                  <a16:creationId xmlns:a16="http://schemas.microsoft.com/office/drawing/2014/main" id="{A8859F5D-E7B9-D14F-9818-7DAF26A2B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5134" y="5705363"/>
              <a:ext cx="391810" cy="349452"/>
            </a:xfrm>
            <a:prstGeom prst="rect">
              <a:avLst/>
            </a:prstGeom>
          </p:spPr>
        </p:pic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473B6C73-C3F4-CBDC-8DAE-6C7ADEA2D997}"/>
                </a:ext>
              </a:extLst>
            </p:cNvPr>
            <p:cNvGrpSpPr/>
            <p:nvPr/>
          </p:nvGrpSpPr>
          <p:grpSpPr>
            <a:xfrm>
              <a:off x="9105185" y="4439194"/>
              <a:ext cx="1505112" cy="1999212"/>
              <a:chOff x="4700453" y="4250905"/>
              <a:chExt cx="1505112" cy="1999212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14AAB1-19CC-B008-37D9-27864E29D33D}"/>
                  </a:ext>
                </a:extLst>
              </p:cNvPr>
              <p:cNvSpPr txBox="1"/>
              <p:nvPr/>
            </p:nvSpPr>
            <p:spPr>
              <a:xfrm>
                <a:off x="4700453" y="5996201"/>
                <a:ext cx="150511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/>
                  <a:t>Node</a:t>
                </a:r>
                <a:endParaRPr lang="en-US" sz="900" dirty="0"/>
              </a:p>
            </p:txBody>
          </p:sp>
          <p:pic>
            <p:nvPicPr>
              <p:cNvPr id="72" name="Picture 4" descr="Docker, containers, VMs and ...">
                <a:extLst>
                  <a:ext uri="{FF2B5EF4-FFF2-40B4-BE49-F238E27FC236}">
                    <a16:creationId xmlns:a16="http://schemas.microsoft.com/office/drawing/2014/main" id="{66341B1C-E054-8D0E-664E-28F68BDE49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64363" y="4250905"/>
                <a:ext cx="547403" cy="2670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4" descr="Docker, containers, VMs and ...">
                <a:extLst>
                  <a:ext uri="{FF2B5EF4-FFF2-40B4-BE49-F238E27FC236}">
                    <a16:creationId xmlns:a16="http://schemas.microsoft.com/office/drawing/2014/main" id="{76A88B88-5461-7DA5-ACE9-60865A7E55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64363" y="4712403"/>
                <a:ext cx="547403" cy="2670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4" descr="Docker, containers, VMs and ...">
                <a:extLst>
                  <a:ext uri="{FF2B5EF4-FFF2-40B4-BE49-F238E27FC236}">
                    <a16:creationId xmlns:a16="http://schemas.microsoft.com/office/drawing/2014/main" id="{3C1A49AC-8BE5-D1B6-716B-F88EEB9904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634" y="5129857"/>
                <a:ext cx="547403" cy="2670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F7FCBED-AA68-8700-6629-D58E8C090A46}"/>
              </a:ext>
            </a:extLst>
          </p:cNvPr>
          <p:cNvGrpSpPr/>
          <p:nvPr/>
        </p:nvGrpSpPr>
        <p:grpSpPr>
          <a:xfrm>
            <a:off x="6761053" y="4107733"/>
            <a:ext cx="1857271" cy="2518264"/>
            <a:chOff x="8976732" y="4026865"/>
            <a:chExt cx="1857271" cy="2518264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63CE9CB1-A5FF-C622-3970-7744F27A66F9}"/>
                </a:ext>
              </a:extLst>
            </p:cNvPr>
            <p:cNvSpPr/>
            <p:nvPr/>
          </p:nvSpPr>
          <p:spPr>
            <a:xfrm>
              <a:off x="8976732" y="4026865"/>
              <a:ext cx="1857271" cy="2518264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Content Placeholder 38" descr="A blue hexagon with white text&#10;&#10;Description automatically generated">
              <a:extLst>
                <a:ext uri="{FF2B5EF4-FFF2-40B4-BE49-F238E27FC236}">
                  <a16:creationId xmlns:a16="http://schemas.microsoft.com/office/drawing/2014/main" id="{63C8D7E6-2F62-8A77-B87A-B5D771C4F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5134" y="5705363"/>
              <a:ext cx="391810" cy="349452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916A8DC-1649-183F-40A7-D683F2593A15}"/>
                </a:ext>
              </a:extLst>
            </p:cNvPr>
            <p:cNvGrpSpPr/>
            <p:nvPr/>
          </p:nvGrpSpPr>
          <p:grpSpPr>
            <a:xfrm>
              <a:off x="9105185" y="4439194"/>
              <a:ext cx="1505112" cy="1999212"/>
              <a:chOff x="4700453" y="4250905"/>
              <a:chExt cx="1505112" cy="1999212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476E2542-6C2C-DCA3-1965-C9ED94DB5419}"/>
                  </a:ext>
                </a:extLst>
              </p:cNvPr>
              <p:cNvSpPr txBox="1"/>
              <p:nvPr/>
            </p:nvSpPr>
            <p:spPr>
              <a:xfrm>
                <a:off x="4700453" y="5996201"/>
                <a:ext cx="150511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/>
                  <a:t>Node</a:t>
                </a:r>
                <a:endParaRPr lang="en-US" sz="900" dirty="0"/>
              </a:p>
            </p:txBody>
          </p:sp>
          <p:pic>
            <p:nvPicPr>
              <p:cNvPr id="82" name="Picture 4" descr="Docker, containers, VMs and ...">
                <a:extLst>
                  <a:ext uri="{FF2B5EF4-FFF2-40B4-BE49-F238E27FC236}">
                    <a16:creationId xmlns:a16="http://schemas.microsoft.com/office/drawing/2014/main" id="{4011CA85-CCB1-7A29-79A2-10CB663AD3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64363" y="4250905"/>
                <a:ext cx="547403" cy="2670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4" descr="Docker, containers, VMs and ...">
                <a:extLst>
                  <a:ext uri="{FF2B5EF4-FFF2-40B4-BE49-F238E27FC236}">
                    <a16:creationId xmlns:a16="http://schemas.microsoft.com/office/drawing/2014/main" id="{552EEC82-4A7C-03F0-35BE-563124C843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64363" y="4712403"/>
                <a:ext cx="547403" cy="2670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4" descr="Docker, containers, VMs and ...">
                <a:extLst>
                  <a:ext uri="{FF2B5EF4-FFF2-40B4-BE49-F238E27FC236}">
                    <a16:creationId xmlns:a16="http://schemas.microsoft.com/office/drawing/2014/main" id="{572E4529-B57C-72C5-3867-2690265E6F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0634" y="5129857"/>
                <a:ext cx="547403" cy="2670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8EA70369-3B10-0BE1-9495-872F3D896173}"/>
              </a:ext>
            </a:extLst>
          </p:cNvPr>
          <p:cNvSpPr/>
          <p:nvPr/>
        </p:nvSpPr>
        <p:spPr>
          <a:xfrm>
            <a:off x="4361424" y="3472114"/>
            <a:ext cx="7504605" cy="39292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Virtual Network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04F7743-E71F-8868-3F4D-440DCC700606}"/>
              </a:ext>
            </a:extLst>
          </p:cNvPr>
          <p:cNvSpPr txBox="1"/>
          <p:nvPr/>
        </p:nvSpPr>
        <p:spPr>
          <a:xfrm>
            <a:off x="676275" y="2059439"/>
            <a:ext cx="3914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Virtual Network – Enables Nodes communicate with each other / creates one unified machine.</a:t>
            </a:r>
          </a:p>
        </p:txBody>
      </p:sp>
    </p:spTree>
    <p:extLst>
      <p:ext uri="{BB962C8B-B14F-4D97-AF65-F5344CB8AC3E}">
        <p14:creationId xmlns:p14="http://schemas.microsoft.com/office/powerpoint/2010/main" val="3686373218"/>
      </p:ext>
    </p:extLst>
  </p:cSld>
  <p:clrMapOvr>
    <a:masterClrMapping/>
  </p:clrMapOvr>
</p:sld>
</file>

<file path=ppt/theme/theme1.xml><?xml version="1.0" encoding="utf-8"?>
<a:theme xmlns:a="http://schemas.openxmlformats.org/drawingml/2006/main" name="Michelin DORD">
  <a:themeElements>
    <a:clrScheme name="Michelin 1">
      <a:dk1>
        <a:srgbClr val="27509B"/>
      </a:dk1>
      <a:lt1>
        <a:srgbClr val="FFFFFF"/>
      </a:lt1>
      <a:dk2>
        <a:srgbClr val="53565A"/>
      </a:dk2>
      <a:lt2>
        <a:srgbClr val="FCE500"/>
      </a:lt2>
      <a:accent1>
        <a:srgbClr val="27509B"/>
      </a:accent1>
      <a:accent2>
        <a:srgbClr val="53565A"/>
      </a:accent2>
      <a:accent3>
        <a:srgbClr val="FCE500"/>
      </a:accent3>
      <a:accent4>
        <a:srgbClr val="84BD00"/>
      </a:accent4>
      <a:accent5>
        <a:srgbClr val="582C83"/>
      </a:accent5>
      <a:accent6>
        <a:srgbClr val="FFFFFF"/>
      </a:accent6>
      <a:hlink>
        <a:srgbClr val="0000FF"/>
      </a:hlink>
      <a:folHlink>
        <a:srgbClr val="800080"/>
      </a:folHlink>
    </a:clrScheme>
    <a:fontScheme name="Michelin 1">
      <a:majorFont>
        <a:latin typeface="Micheli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DUS_Presentation_PierreZ (1).pptx" id="{22EF5664-14CC-43C5-A80B-B2FAF31551F8}" vid="{24B6F044-9A60-494A-B056-CF3E413D28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5EFAC6B0FD294198646662D5D440CD" ma:contentTypeVersion="17" ma:contentTypeDescription="Create a new document." ma:contentTypeScope="" ma:versionID="ed554487ac1a18ebba04d2ca8844724c">
  <xsd:schema xmlns:xsd="http://www.w3.org/2001/XMLSchema" xmlns:xs="http://www.w3.org/2001/XMLSchema" xmlns:p="http://schemas.microsoft.com/office/2006/metadata/properties" xmlns:ns2="dd8c0e3a-2e53-4f0a-bb96-b0febbedfbee" xmlns:ns3="013f317d-a6b7-4440-a23b-dbc919a585fe" targetNamespace="http://schemas.microsoft.com/office/2006/metadata/properties" ma:root="true" ma:fieldsID="843d0882e4c3e2e2b70fd66c1be56906" ns2:_="" ns3:_="">
    <xsd:import namespace="dd8c0e3a-2e53-4f0a-bb96-b0febbedfbee"/>
    <xsd:import namespace="013f317d-a6b7-4440-a23b-dbc919a585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8c0e3a-2e53-4f0a-bb96-b0febbedfb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baec4aeb-d159-410d-8e29-7b8081bc29f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3f317d-a6b7-4440-a23b-dbc919a585fe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6984c8f7-053c-4476-99de-aa1c28099ed0}" ma:internalName="TaxCatchAll" ma:showField="CatchAllData" ma:web="013f317d-a6b7-4440-a23b-dbc919a585f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d8c0e3a-2e53-4f0a-bb96-b0febbedfbee">
      <Terms xmlns="http://schemas.microsoft.com/office/infopath/2007/PartnerControls"/>
    </lcf76f155ced4ddcb4097134ff3c332f>
    <TaxCatchAll xmlns="013f317d-a6b7-4440-a23b-dbc919a585fe" xsi:nil="true"/>
  </documentManagement>
</p:properties>
</file>

<file path=customXml/itemProps1.xml><?xml version="1.0" encoding="utf-8"?>
<ds:datastoreItem xmlns:ds="http://schemas.openxmlformats.org/officeDocument/2006/customXml" ds:itemID="{CD99C73A-5D7C-4ADB-95C4-07DF7ED9C5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E49282-8502-4E64-8795-584B3DC40F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8c0e3a-2e53-4f0a-bb96-b0febbedfbee"/>
    <ds:schemaRef ds:uri="013f317d-a6b7-4440-a23b-dbc919a585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05D2C5-A09C-473D-B7F8-ECC3E5920345}">
  <ds:schemaRefs>
    <ds:schemaRef ds:uri="013f317d-a6b7-4440-a23b-dbc919a585fe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dd8c0e3a-2e53-4f0a-bb96-b0febbedfbee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ppt_template</Template>
  <TotalTime>5297</TotalTime>
  <Words>724</Words>
  <Application>Microsoft Office PowerPoint</Application>
  <PresentationFormat>Widescreen</PresentationFormat>
  <Paragraphs>293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Courier New</vt:lpstr>
      <vt:lpstr>Wingdings</vt:lpstr>
      <vt:lpstr>Michelin DORD</vt:lpstr>
      <vt:lpstr>Kubernetes Introduction</vt:lpstr>
      <vt:lpstr>Agenda</vt:lpstr>
      <vt:lpstr>What is Kubernetes ? </vt:lpstr>
      <vt:lpstr> What Problem K8S solves ?   </vt:lpstr>
      <vt:lpstr>What features does orchestration tool offer ? </vt:lpstr>
      <vt:lpstr>Kubernetes Architecture </vt:lpstr>
      <vt:lpstr>PowerPoint Presentation</vt:lpstr>
      <vt:lpstr>PowerPoint Presentation</vt:lpstr>
      <vt:lpstr>PowerPoint Presentation</vt:lpstr>
      <vt:lpstr>PowerPoint Presentation</vt:lpstr>
      <vt:lpstr>Main Kubernetes Components</vt:lpstr>
      <vt:lpstr>Node and Pod</vt:lpstr>
      <vt:lpstr>Service</vt:lpstr>
      <vt:lpstr>Ingress…</vt:lpstr>
      <vt:lpstr>ConfigMap</vt:lpstr>
      <vt:lpstr>Secret</vt:lpstr>
      <vt:lpstr>Volume</vt:lpstr>
      <vt:lpstr>Deployment</vt:lpstr>
      <vt:lpstr>Deployment</vt:lpstr>
      <vt:lpstr>Summary K8s Components</vt:lpstr>
      <vt:lpstr>Kubernetes Configuration</vt:lpstr>
      <vt:lpstr>3 parts of Configuration file</vt:lpstr>
      <vt:lpstr>3 parts of Configuration file</vt:lpstr>
      <vt:lpstr>3 parts of Configuration file</vt:lpstr>
      <vt:lpstr>3 parts of Configuration file</vt:lpstr>
      <vt:lpstr>3 parts of Configuration file</vt:lpstr>
      <vt:lpstr>Where does the K8s get this Status Data ? </vt:lpstr>
      <vt:lpstr>YAML configuration file</vt:lpstr>
      <vt:lpstr>Example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Gravitee – API Management</dc:title>
  <dc:creator>Riddhi Pandya</dc:creator>
  <cp:lastModifiedBy>Riddhi Pandya</cp:lastModifiedBy>
  <cp:revision>305</cp:revision>
  <dcterms:created xsi:type="dcterms:W3CDTF">2024-05-26T15:22:54Z</dcterms:created>
  <dcterms:modified xsi:type="dcterms:W3CDTF">2025-02-13T06:39:56Z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9e9a456-2778-4ca9-be06-1190b1e1118a_Enabled">
    <vt:lpwstr>true</vt:lpwstr>
  </property>
  <property fmtid="{D5CDD505-2E9C-101B-9397-08002B2CF9AE}" pid="3" name="MSIP_Label_09e9a456-2778-4ca9-be06-1190b1e1118a_SetDate">
    <vt:lpwstr>2023-05-24T11:35:43Z</vt:lpwstr>
  </property>
  <property fmtid="{D5CDD505-2E9C-101B-9397-08002B2CF9AE}" pid="4" name="MSIP_Label_09e9a456-2778-4ca9-be06-1190b1e1118a_Method">
    <vt:lpwstr>Standard</vt:lpwstr>
  </property>
  <property fmtid="{D5CDD505-2E9C-101B-9397-08002B2CF9AE}" pid="5" name="MSIP_Label_09e9a456-2778-4ca9-be06-1190b1e1118a_Name">
    <vt:lpwstr>D3</vt:lpwstr>
  </property>
  <property fmtid="{D5CDD505-2E9C-101B-9397-08002B2CF9AE}" pid="6" name="MSIP_Label_09e9a456-2778-4ca9-be06-1190b1e1118a_SiteId">
    <vt:lpwstr>658ba197-6c73-4fea-91bd-1c7d8de6bf2c</vt:lpwstr>
  </property>
  <property fmtid="{D5CDD505-2E9C-101B-9397-08002B2CF9AE}" pid="7" name="MSIP_Label_09e9a456-2778-4ca9-be06-1190b1e1118a_ActionId">
    <vt:lpwstr>a3d80663-8d61-434f-b828-c8e70a110550</vt:lpwstr>
  </property>
  <property fmtid="{D5CDD505-2E9C-101B-9397-08002B2CF9AE}" pid="8" name="MSIP_Label_09e9a456-2778-4ca9-be06-1190b1e1118a_ContentBits">
    <vt:lpwstr>0</vt:lpwstr>
  </property>
  <property fmtid="{D5CDD505-2E9C-101B-9397-08002B2CF9AE}" pid="9" name="ContentTypeId">
    <vt:lpwstr>0x010100FD5EFAC6B0FD294198646662D5D440CD</vt:lpwstr>
  </property>
</Properties>
</file>